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9" r:id="rId6"/>
    <p:sldId id="263" r:id="rId7"/>
    <p:sldId id="264" r:id="rId8"/>
    <p:sldId id="265" r:id="rId9"/>
    <p:sldId id="260" r:id="rId10"/>
    <p:sldId id="261" r:id="rId11"/>
    <p:sldId id="262" r:id="rId12"/>
    <p:sldId id="270" r:id="rId13"/>
    <p:sldId id="267" r:id="rId14"/>
    <p:sldId id="268" r:id="rId15"/>
    <p:sldId id="266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AF04-D3C8-48AE-9C9D-519840685D5F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2A17-7CE7-4CB5-BBA1-DACF4B0D0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C8DACE-E709-4565-A67E-69B621EFA7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5F5E80-EB97-44EF-8009-7B771D82B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Mgr. Taťána Lukšová </a:t>
            </a:r>
          </a:p>
          <a:p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>
                <a:effectLst/>
              </a:rPr>
              <a:t>Vysokorychlostní </a:t>
            </a:r>
            <a:r>
              <a:rPr lang="cs-CZ" sz="4400" dirty="0" smtClean="0">
                <a:effectLst/>
                <a:latin typeface="+mn-lt"/>
              </a:rPr>
              <a:t>kontrolní</a:t>
            </a:r>
            <a:r>
              <a:rPr lang="cs-CZ" sz="4400" dirty="0" smtClean="0">
                <a:effectLst/>
              </a:rPr>
              <a:t> vážení vozidel </a:t>
            </a:r>
            <a:endParaRPr lang="cs-CZ" sz="4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797" y="761351"/>
            <a:ext cx="6468405" cy="533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Postup zpracování přestupků: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sz="3700" dirty="0"/>
              <a:t>l</a:t>
            </a:r>
            <a:r>
              <a:rPr lang="cs-CZ" sz="3700" dirty="0" smtClean="0"/>
              <a:t>ustrace provozovatelů vozidel v rámci ČR</a:t>
            </a:r>
          </a:p>
          <a:p>
            <a:pPr algn="just"/>
            <a:r>
              <a:rPr lang="cs-CZ" sz="3700" dirty="0" smtClean="0"/>
              <a:t>zahraniční provozovatelé vozidel – žádost o poskytnutí údajů z mýtného systému </a:t>
            </a:r>
          </a:p>
          <a:p>
            <a:pPr algn="just"/>
            <a:r>
              <a:rPr lang="cs-CZ" sz="3700" dirty="0"/>
              <a:t>k</a:t>
            </a:r>
            <a:r>
              <a:rPr lang="cs-CZ" sz="3700" dirty="0" smtClean="0"/>
              <a:t>ontrola vydaných rozhodnutí o povolení nadměrné přepravy</a:t>
            </a:r>
          </a:p>
          <a:p>
            <a:pPr algn="just"/>
            <a:r>
              <a:rPr lang="cs-CZ" sz="3700" dirty="0" smtClean="0"/>
              <a:t>příkaz provozovateli vozidla + doklad o výsledku VKV - § 51c vyhlášky č. 104/1997 Sb.; vzor příloha č. 10 bod 2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478634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85918" y="4929198"/>
            <a:ext cx="42862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Zahraniční provozovatel: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dirty="0" smtClean="0"/>
              <a:t>dva pokusy o doručení příkazu</a:t>
            </a:r>
          </a:p>
          <a:p>
            <a:pPr algn="just"/>
            <a:r>
              <a:rPr lang="cs-CZ" sz="3600" dirty="0" smtClean="0"/>
              <a:t>veřejná vyhláška</a:t>
            </a:r>
          </a:p>
          <a:p>
            <a:pPr algn="just"/>
            <a:r>
              <a:rPr lang="cs-CZ" sz="3600" dirty="0" smtClean="0"/>
              <a:t>usnesení o ustanovení opatrovníka (město → pověřená osoba); usnesení ÚS III. ÚS 546/12</a:t>
            </a:r>
          </a:p>
          <a:p>
            <a:pPr algn="just"/>
            <a:r>
              <a:rPr lang="cs-CZ" sz="3600" dirty="0" smtClean="0"/>
              <a:t>příkaz doručen opatrovníkovi</a:t>
            </a:r>
          </a:p>
          <a:p>
            <a:pPr algn="just"/>
            <a:r>
              <a:rPr lang="cs-CZ" sz="3600" dirty="0" smtClean="0"/>
              <a:t>aktivita opatrovníka – odpor; odvolání</a:t>
            </a:r>
          </a:p>
          <a:p>
            <a:pPr>
              <a:buNone/>
            </a:pP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Vymáhání pokut: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dirty="0" smtClean="0"/>
              <a:t>Celní úřad (obecný správce daně) – žádost dle § 106 zákona č. 500/2004 Sb., správní řád</a:t>
            </a:r>
          </a:p>
          <a:p>
            <a:pPr algn="just"/>
            <a:r>
              <a:rPr lang="cs-CZ" sz="3600" dirty="0" smtClean="0"/>
              <a:t>zahraniční provozovatelé (dlužníci) – Celní úřad pro hlavní město Prahu</a:t>
            </a:r>
          </a:p>
          <a:p>
            <a:pPr algn="just"/>
            <a:r>
              <a:rPr lang="cs-CZ" sz="3600" dirty="0" smtClean="0"/>
              <a:t>vymáhání pokut z vážení je zdarma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Počty přestupků v roce 2023: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cs-CZ" sz="3900" dirty="0" smtClean="0"/>
          </a:p>
          <a:p>
            <a:pPr algn="just"/>
            <a:r>
              <a:rPr lang="cs-CZ" sz="5100" dirty="0" smtClean="0"/>
              <a:t>příkazy celkem 		</a:t>
            </a:r>
            <a:r>
              <a:rPr lang="cs-CZ" sz="5100" b="1" dirty="0" smtClean="0"/>
              <a:t>   	2033</a:t>
            </a:r>
          </a:p>
          <a:p>
            <a:pPr algn="just"/>
            <a:r>
              <a:rPr lang="cs-CZ" sz="5100" dirty="0" smtClean="0"/>
              <a:t>z toho do zahraničí 	     	    361</a:t>
            </a:r>
          </a:p>
          <a:p>
            <a:pPr algn="just">
              <a:buNone/>
            </a:pPr>
            <a:endParaRPr lang="cs-CZ" sz="5100" dirty="0" smtClean="0"/>
          </a:p>
          <a:p>
            <a:pPr algn="just"/>
            <a:r>
              <a:rPr lang="cs-CZ" sz="5100" dirty="0" smtClean="0"/>
              <a:t>podaných odporů		   </a:t>
            </a:r>
            <a:r>
              <a:rPr lang="cs-CZ" sz="5100" b="1" dirty="0" smtClean="0"/>
              <a:t>371</a:t>
            </a:r>
            <a:endParaRPr lang="cs-CZ" sz="5100" b="1" dirty="0" smtClean="0"/>
          </a:p>
          <a:p>
            <a:pPr algn="just">
              <a:buNone/>
            </a:pPr>
            <a:endParaRPr lang="cs-CZ" sz="5100" dirty="0" smtClean="0"/>
          </a:p>
          <a:p>
            <a:pPr algn="just"/>
            <a:r>
              <a:rPr lang="cs-CZ" sz="5100" dirty="0" smtClean="0"/>
              <a:t>zasláno na mýtný systém 8000 RZ</a:t>
            </a:r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r>
              <a:rPr lang="cs-CZ" sz="3600" dirty="0" smtClean="0"/>
              <a:t>	</a:t>
            </a:r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Taťána Lukšová</a:t>
            </a:r>
          </a:p>
          <a:p>
            <a:pPr algn="l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Měú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Židlochovice</a:t>
            </a:r>
          </a:p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Odbor dopravy</a:t>
            </a:r>
          </a:p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Tel.: 547428790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5300" dirty="0" smtClean="0"/>
              <a:t>Děkuji za pozornost.</a:t>
            </a:r>
            <a:endParaRPr lang="cs-CZ" sz="5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Autofit/>
          </a:bodyPr>
          <a:lstStyle/>
          <a:p>
            <a:r>
              <a:rPr lang="cs-CZ" sz="4000" b="1" u="sng" dirty="0" smtClean="0"/>
              <a:t>Váhy a jejich umístění: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58204" cy="5268931"/>
          </a:xfrm>
        </p:spPr>
        <p:txBody>
          <a:bodyPr>
            <a:normAutofit lnSpcReduction="10000"/>
          </a:bodyPr>
          <a:lstStyle/>
          <a:p>
            <a:endParaRPr lang="cs-CZ" sz="3600" dirty="0" smtClean="0"/>
          </a:p>
          <a:p>
            <a:r>
              <a:rPr lang="cs-CZ" sz="3600" dirty="0" smtClean="0"/>
              <a:t>dálnice D2, v km 8,3, v obou směrech</a:t>
            </a:r>
          </a:p>
          <a:p>
            <a:r>
              <a:rPr lang="cs-CZ" sz="3600" dirty="0" smtClean="0"/>
              <a:t>směr Brno – měřící zařízení SPELWIM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měr Bratislava – měřící zařízení </a:t>
            </a:r>
            <a:r>
              <a:rPr lang="cs-CZ" sz="3600" dirty="0" err="1" smtClean="0"/>
              <a:t>CrossWIM</a:t>
            </a:r>
            <a:endParaRPr lang="cs-CZ" sz="3600" dirty="0" smtClean="0"/>
          </a:p>
          <a:p>
            <a:r>
              <a:rPr lang="cs-CZ" sz="3600" dirty="0" smtClean="0"/>
              <a:t>počátek vážení – září 2021</a:t>
            </a:r>
          </a:p>
          <a:p>
            <a:r>
              <a:rPr lang="cs-CZ" sz="3600" dirty="0" smtClean="0"/>
              <a:t>zpracování přestupků v programu </a:t>
            </a:r>
            <a:r>
              <a:rPr lang="cs-CZ" sz="3600" dirty="0" err="1" smtClean="0"/>
              <a:t>Scarabeus</a:t>
            </a:r>
            <a:endParaRPr lang="cs-CZ" sz="3600" dirty="0" smtClean="0"/>
          </a:p>
          <a:p>
            <a:pPr>
              <a:buNone/>
            </a:pPr>
            <a:endParaRPr lang="cs-CZ" sz="3600" dirty="0"/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6000760" y="5072074"/>
            <a:ext cx="57150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6357950" y="5429264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Autofit/>
          </a:bodyPr>
          <a:lstStyle/>
          <a:p>
            <a:r>
              <a:rPr lang="cs-CZ" sz="3800" b="1" u="sng" dirty="0" smtClean="0"/>
              <a:t>Metrologické požadavky na váhy:</a:t>
            </a:r>
            <a:endParaRPr lang="cs-CZ" sz="38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dirty="0" smtClean="0"/>
              <a:t>pracovní teplota  od – 20 do + 40 °C</a:t>
            </a:r>
          </a:p>
          <a:p>
            <a:pPr algn="just"/>
            <a:r>
              <a:rPr lang="cs-CZ" sz="3600" dirty="0" smtClean="0"/>
              <a:t>rychlost vozidla od 5 km/h – 200 km/h</a:t>
            </a:r>
          </a:p>
          <a:p>
            <a:pPr algn="just"/>
            <a:r>
              <a:rPr lang="cs-CZ" sz="3600" dirty="0" smtClean="0"/>
              <a:t>největší dovolená chyba pro hmotnost vozidla +- 5 %</a:t>
            </a:r>
          </a:p>
          <a:p>
            <a:pPr algn="just"/>
            <a:r>
              <a:rPr lang="cs-CZ" sz="3600" dirty="0" smtClean="0"/>
              <a:t>největší dovolená chyba pro zatížení na nápravu a skupinu náprav +- 11 %</a:t>
            </a:r>
          </a:p>
          <a:p>
            <a:pPr>
              <a:buNone/>
            </a:pPr>
            <a:endParaRPr lang="cs-CZ" sz="3500" dirty="0" smtClean="0"/>
          </a:p>
          <a:p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cs-CZ" sz="3200" b="1" u="sng" dirty="0" smtClean="0"/>
              <a:t>Přehled  základních právních předpisů: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072097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3500" dirty="0" smtClean="0"/>
              <a:t>Zákon č. 13/1997 Sb., o pozemních komunikacích</a:t>
            </a:r>
          </a:p>
          <a:p>
            <a:pPr algn="just"/>
            <a:r>
              <a:rPr lang="cs-CZ" sz="3500" dirty="0" smtClean="0"/>
              <a:t>Vyhláška č. 104/1997 Sb., kterou se provádí zákon o pozemních komunikacích,</a:t>
            </a:r>
          </a:p>
          <a:p>
            <a:pPr algn="just"/>
            <a:r>
              <a:rPr lang="cs-CZ" sz="3500" dirty="0" smtClean="0"/>
              <a:t>Vyhláška č. 209/2018 Sb., o hmotnostech, rozměrech a </a:t>
            </a:r>
            <a:r>
              <a:rPr lang="cs-CZ" sz="3500" dirty="0" err="1" smtClean="0"/>
              <a:t>spojitelnosti</a:t>
            </a:r>
            <a:r>
              <a:rPr lang="cs-CZ" sz="3500" dirty="0" smtClean="0"/>
              <a:t> vozidel,</a:t>
            </a:r>
          </a:p>
          <a:p>
            <a:pPr algn="just"/>
            <a:r>
              <a:rPr lang="cs-CZ" sz="3500" dirty="0" smtClean="0"/>
              <a:t>Zákon č. 361/2000 Sb., o provozu na pozemních komunikacích</a:t>
            </a:r>
          </a:p>
          <a:p>
            <a:pPr algn="just"/>
            <a:r>
              <a:rPr lang="cs-CZ" sz="3500" dirty="0" smtClean="0"/>
              <a:t>Zákon č. 505/1990 Sb., o metrologii</a:t>
            </a:r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Přehled technických standardů: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500" dirty="0" smtClean="0"/>
              <a:t>Opatření obecné povahy č. 0111-OOP-C010-15 </a:t>
            </a:r>
          </a:p>
          <a:p>
            <a:pPr algn="just"/>
            <a:r>
              <a:rPr lang="cs-CZ" sz="3500" dirty="0" smtClean="0"/>
              <a:t>Dokumenty Mezinárodní organizace pro zákonnou metrologii (OIML)</a:t>
            </a:r>
          </a:p>
          <a:p>
            <a:pPr algn="just"/>
            <a:r>
              <a:rPr lang="cs-CZ" sz="3500" dirty="0" smtClean="0"/>
              <a:t>COST 323 – výsledek evropské spolupráce ve vědeckém a technickém výzkumu v oblasti vážení silničních vozidel za pohybu</a:t>
            </a:r>
          </a:p>
          <a:p>
            <a:pPr>
              <a:buNone/>
            </a:pP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4301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sz="4400" b="1" u="sng" dirty="0" smtClean="0"/>
              <a:t>Měřící zařízení (váha):</a:t>
            </a:r>
            <a:br>
              <a:rPr lang="cs-CZ" sz="4400" b="1" u="sng" dirty="0" smtClean="0"/>
            </a:br>
            <a:endParaRPr lang="cs-CZ" sz="44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3400" dirty="0" smtClean="0"/>
              <a:t>stanovené měřidlo - vyhláška č. 345/2002 Sb.</a:t>
            </a:r>
          </a:p>
          <a:p>
            <a:pPr algn="just"/>
            <a:r>
              <a:rPr lang="cs-CZ" sz="3400" dirty="0" smtClean="0"/>
              <a:t>doba platnosti ověření 1 rok</a:t>
            </a:r>
          </a:p>
          <a:p>
            <a:pPr algn="just"/>
            <a:r>
              <a:rPr lang="cs-CZ" sz="3400" dirty="0" smtClean="0"/>
              <a:t>dle § 7 vyhlášky MPO č. 262/2000 Sb., se doba platnosti ověření měřidla počítá od začátku následujícího kalendářního roku</a:t>
            </a:r>
          </a:p>
          <a:p>
            <a:pPr algn="just"/>
            <a:r>
              <a:rPr lang="cs-CZ" sz="3400" dirty="0" smtClean="0"/>
              <a:t>ČMI - potvrzení o ověření stanoveného měřidla </a:t>
            </a:r>
            <a:endParaRPr lang="cs-CZ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Postup zpracování přestupků: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dirty="0"/>
              <a:t>o</a:t>
            </a:r>
            <a:r>
              <a:rPr lang="cs-CZ" sz="3600" dirty="0" smtClean="0"/>
              <a:t>známení o podezření ze spáchání přestupků od ŘSD</a:t>
            </a:r>
          </a:p>
          <a:p>
            <a:pPr algn="just"/>
            <a:r>
              <a:rPr lang="cs-CZ" sz="3600" dirty="0" smtClean="0"/>
              <a:t>implementace přestupků do programu </a:t>
            </a:r>
            <a:r>
              <a:rPr lang="cs-CZ" sz="3600" dirty="0" err="1" smtClean="0"/>
              <a:t>Scarabeus</a:t>
            </a:r>
            <a:endParaRPr lang="cs-CZ" sz="3600" dirty="0" smtClean="0"/>
          </a:p>
          <a:p>
            <a:pPr algn="just"/>
            <a:r>
              <a:rPr lang="cs-CZ" sz="3600" dirty="0" smtClean="0"/>
              <a:t>vizuální kontrola všech snímků – RZ, počet náprav, typ vozidla, stát</a:t>
            </a:r>
          </a:p>
          <a:p>
            <a:pPr algn="just"/>
            <a:r>
              <a:rPr lang="cs-CZ" sz="3600" dirty="0" smtClean="0"/>
              <a:t>výpočet pokuty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834</TotalTime>
  <Words>410</Words>
  <Application>Microsoft Office PowerPoint</Application>
  <PresentationFormat>Předvádění na obrazovce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Administrativní</vt:lpstr>
      <vt:lpstr>Vysokorychlostní kontrolní vážení vozidel </vt:lpstr>
      <vt:lpstr>Váhy a jejich umístění:</vt:lpstr>
      <vt:lpstr>Snímek 3</vt:lpstr>
      <vt:lpstr>Snímek 4</vt:lpstr>
      <vt:lpstr>Metrologické požadavky na váhy:</vt:lpstr>
      <vt:lpstr>Přehled  základních právních předpisů:</vt:lpstr>
      <vt:lpstr>Přehled technických standardů:</vt:lpstr>
      <vt:lpstr>   Měřící zařízení (váha): </vt:lpstr>
      <vt:lpstr>Postup zpracování přestupků:</vt:lpstr>
      <vt:lpstr>Snímek 10</vt:lpstr>
      <vt:lpstr>Postup zpracování přestupků:</vt:lpstr>
      <vt:lpstr>Snímek 12</vt:lpstr>
      <vt:lpstr>Zahraniční provozovatel:</vt:lpstr>
      <vt:lpstr>Vymáhání pokut:</vt:lpstr>
      <vt:lpstr>Počty přestupků v roce 2023:</vt:lpstr>
      <vt:lpstr>    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Vysokorychlostní kontrolní vážení vozidel</dc:title>
  <dc:creator>LadminNB</dc:creator>
  <cp:lastModifiedBy>LadminNB</cp:lastModifiedBy>
  <cp:revision>75</cp:revision>
  <dcterms:created xsi:type="dcterms:W3CDTF">2023-09-18T18:18:21Z</dcterms:created>
  <dcterms:modified xsi:type="dcterms:W3CDTF">2023-10-18T16:09:20Z</dcterms:modified>
</cp:coreProperties>
</file>