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4"/>
  </p:sldMasterIdLst>
  <p:notesMasterIdLst>
    <p:notesMasterId r:id="rId73"/>
  </p:notesMasterIdLst>
  <p:handoutMasterIdLst>
    <p:handoutMasterId r:id="rId74"/>
  </p:handoutMasterIdLst>
  <p:sldIdLst>
    <p:sldId id="256" r:id="rId5"/>
    <p:sldId id="258" r:id="rId6"/>
    <p:sldId id="329" r:id="rId7"/>
    <p:sldId id="260" r:id="rId8"/>
    <p:sldId id="261" r:id="rId9"/>
    <p:sldId id="262" r:id="rId10"/>
    <p:sldId id="331" r:id="rId11"/>
    <p:sldId id="333" r:id="rId12"/>
    <p:sldId id="334" r:id="rId13"/>
    <p:sldId id="335" r:id="rId14"/>
    <p:sldId id="336" r:id="rId15"/>
    <p:sldId id="337" r:id="rId16"/>
    <p:sldId id="317" r:id="rId17"/>
    <p:sldId id="318" r:id="rId18"/>
    <p:sldId id="320" r:id="rId19"/>
    <p:sldId id="338" r:id="rId20"/>
    <p:sldId id="268" r:id="rId21"/>
    <p:sldId id="324" r:id="rId22"/>
    <p:sldId id="270" r:id="rId23"/>
    <p:sldId id="271" r:id="rId24"/>
    <p:sldId id="272" r:id="rId25"/>
    <p:sldId id="273" r:id="rId26"/>
    <p:sldId id="276" r:id="rId27"/>
    <p:sldId id="277" r:id="rId28"/>
    <p:sldId id="27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61" r:id="rId41"/>
    <p:sldId id="279" r:id="rId42"/>
    <p:sldId id="283" r:id="rId43"/>
    <p:sldId id="285" r:id="rId44"/>
    <p:sldId id="325" r:id="rId45"/>
    <p:sldId id="287" r:id="rId46"/>
    <p:sldId id="288" r:id="rId47"/>
    <p:sldId id="298" r:id="rId48"/>
    <p:sldId id="291" r:id="rId49"/>
    <p:sldId id="292" r:id="rId50"/>
    <p:sldId id="293" r:id="rId51"/>
    <p:sldId id="350" r:id="rId52"/>
    <p:sldId id="351" r:id="rId53"/>
    <p:sldId id="294" r:id="rId54"/>
    <p:sldId id="295" r:id="rId55"/>
    <p:sldId id="352" r:id="rId56"/>
    <p:sldId id="353" r:id="rId57"/>
    <p:sldId id="303" r:id="rId58"/>
    <p:sldId id="354" r:id="rId59"/>
    <p:sldId id="304" r:id="rId60"/>
    <p:sldId id="305" r:id="rId61"/>
    <p:sldId id="355" r:id="rId62"/>
    <p:sldId id="306" r:id="rId63"/>
    <p:sldId id="356" r:id="rId64"/>
    <p:sldId id="308" r:id="rId65"/>
    <p:sldId id="310" r:id="rId66"/>
    <p:sldId id="311" r:id="rId67"/>
    <p:sldId id="357" r:id="rId68"/>
    <p:sldId id="358" r:id="rId69"/>
    <p:sldId id="359" r:id="rId70"/>
    <p:sldId id="360" r:id="rId71"/>
    <p:sldId id="316" r:id="rId72"/>
  </p:sldIdLst>
  <p:sldSz cx="9144000" cy="6858000" type="screen4x3"/>
  <p:notesSz cx="6805613" cy="99441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ková Eva Mgr." initials="SE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FEC"/>
    <a:srgbClr val="E8F6FE"/>
    <a:srgbClr val="BBDFF7"/>
    <a:srgbClr val="CFE8F9"/>
    <a:srgbClr val="82C0EA"/>
    <a:srgbClr val="B5DBF5"/>
    <a:srgbClr val="B4D9F2"/>
    <a:srgbClr val="6DB7E9"/>
    <a:srgbClr val="89C6EF"/>
    <a:srgbClr val="B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2782" autoAdjust="0"/>
  </p:normalViewPr>
  <p:slideViewPr>
    <p:cSldViewPr>
      <p:cViewPr varScale="1">
        <p:scale>
          <a:sx n="131" d="100"/>
          <a:sy n="131" d="100"/>
        </p:scale>
        <p:origin x="10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B1FC8-2E21-468C-9C49-00041966FEB1}" type="datetimeFigureOut">
              <a:rPr lang="cs-CZ" smtClean="0"/>
              <a:pPr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2A34-A2CA-407F-937E-3B71E3FF4F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8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28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567"/>
            <a:ext cx="5444490" cy="447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28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AE2783FE-3897-48BF-A59E-4A1756765F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2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dbor_uvod_light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404813"/>
            <a:ext cx="5184775" cy="79216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4868863"/>
            <a:ext cx="5256213" cy="1584325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2334768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/>
          <a:lstStyle>
            <a:lvl1pPr marL="342900" indent="-540000">
              <a:lnSpc>
                <a:spcPct val="125000"/>
              </a:lnSpc>
              <a:buFontTx/>
              <a:buBlip>
                <a:blip r:embed="rId2"/>
              </a:buBlip>
              <a:defRPr sz="3600"/>
            </a:lvl1pPr>
            <a:lvl2pPr marL="742950" indent="-285750">
              <a:lnSpc>
                <a:spcPct val="125000"/>
              </a:lnSpc>
              <a:buFont typeface="Arial" panose="020B0604020202020204" pitchFamily="34" charset="0"/>
              <a:buChar char="•"/>
              <a:defRPr sz="2800"/>
            </a:lvl2pPr>
            <a:lvl3pPr marL="1143000" indent="-360000">
              <a:lnSpc>
                <a:spcPct val="125000"/>
              </a:lnSpc>
              <a:buFont typeface="Wingdings" panose="05000000000000000000" pitchFamily="2" charset="2"/>
              <a:buChar char="ü"/>
              <a:defRPr/>
            </a:lvl3pPr>
            <a:lvl4pPr>
              <a:lnSpc>
                <a:spcPct val="125000"/>
              </a:lnSpc>
              <a:defRPr/>
            </a:lvl4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5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5530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02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19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14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1340767"/>
            <a:ext cx="2949575" cy="97838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1340768"/>
            <a:ext cx="4629150" cy="5003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4829" y="2345344"/>
            <a:ext cx="2949575" cy="39984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23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1368426"/>
            <a:ext cx="2949575" cy="932656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1368425"/>
            <a:ext cx="4629150" cy="50849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301082"/>
            <a:ext cx="2949575" cy="41522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26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Kliknutím lze upravit styl.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0"/>
            <a:ext cx="7772400" cy="482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Upravte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0" y="6609512"/>
            <a:ext cx="1979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Mikulov, 19.-20.10.2023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4677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9" r:id="rId7"/>
    <p:sldLayoutId id="2147483950" r:id="rId8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9" y="404813"/>
            <a:ext cx="5760640" cy="792162"/>
          </a:xfrm>
        </p:spPr>
        <p:txBody>
          <a:bodyPr/>
          <a:lstStyle/>
          <a:p>
            <a:r>
              <a:rPr lang="cs-CZ" sz="3600" kern="10" dirty="0">
                <a:latin typeface="Arial Black" panose="020B0A04020102020204" pitchFamily="34" charset="0"/>
              </a:rPr>
              <a:t>Zákon č. 361/2000 Sb.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b="1" kern="10" dirty="0" smtClean="0"/>
              <a:t>PROBLEMATIKA </a:t>
            </a:r>
            <a:r>
              <a:rPr lang="cs-CZ" sz="3200" b="1" kern="10" dirty="0"/>
              <a:t>ŘO a </a:t>
            </a:r>
            <a:r>
              <a:rPr lang="cs-CZ" sz="3200" b="1" kern="10" dirty="0" smtClean="0"/>
              <a:t>ŘP</a:t>
            </a:r>
          </a:p>
          <a:p>
            <a:pPr marL="342900" indent="-342900">
              <a:buFontTx/>
              <a:buChar char="-"/>
            </a:pPr>
            <a:endParaRPr lang="cs-CZ" b="1" kern="10" dirty="0"/>
          </a:p>
          <a:p>
            <a:pPr algn="r"/>
            <a:r>
              <a:rPr lang="cs-CZ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Arial Black" panose="020B0A04020102020204" pitchFamily="34" charset="0"/>
              </a:rPr>
              <a:t>zpracovatel: Petra SHONOVÁ, DiS</a:t>
            </a:r>
            <a:r>
              <a:rPr lang="cs-CZ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.</a:t>
            </a:r>
            <a:r>
              <a:rPr lang="cs-CZ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endParaRPr lang="cs-CZ" sz="1600" dirty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623731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MIKULOV</a:t>
            </a:r>
          </a:p>
          <a:p>
            <a:r>
              <a:rPr lang="cs-CZ" sz="1200" dirty="0" smtClean="0"/>
              <a:t>19.-20.10.2023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42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 MENTOREM - § 83a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040560"/>
          </a:xfrm>
        </p:spPr>
        <p:txBody>
          <a:bodyPr/>
          <a:lstStyle/>
          <a:p>
            <a:r>
              <a:rPr lang="cs-CZ" dirty="0"/>
              <a:t>ORP o vyřízení žádosti o zápis či zrušení mentora do RŘ bezodkladně vyrozumí jak 17letého řidiče, tak mentora</a:t>
            </a:r>
          </a:p>
          <a:p>
            <a:r>
              <a:rPr lang="cs-CZ" dirty="0"/>
              <a:t>zrušení zápisu mentora</a:t>
            </a:r>
          </a:p>
          <a:p>
            <a:pPr marL="0" indent="0">
              <a:buNone/>
            </a:pPr>
            <a:r>
              <a:rPr lang="cs-CZ" dirty="0"/>
              <a:t>- požádá-li 17letý řidič</a:t>
            </a:r>
          </a:p>
          <a:p>
            <a:pPr marL="0" indent="0">
              <a:buNone/>
            </a:pPr>
            <a:r>
              <a:rPr lang="cs-CZ" dirty="0"/>
              <a:t>- přestane-li mentor splňovat podmínky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933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 MENTOREM - § 83a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352928" cy="5400600"/>
          </a:xfrm>
        </p:spPr>
        <p:txBody>
          <a:bodyPr/>
          <a:lstStyle/>
          <a:p>
            <a:r>
              <a:rPr lang="cs-CZ" sz="3200" b="1" dirty="0"/>
              <a:t>Mentor musí:</a:t>
            </a:r>
          </a:p>
          <a:p>
            <a:pPr marL="571500" indent="-571500">
              <a:buFontTx/>
              <a:buChar char="-"/>
            </a:pPr>
            <a:r>
              <a:rPr lang="cs-CZ" sz="3200" dirty="0"/>
              <a:t>sedět vedle řidiče</a:t>
            </a:r>
          </a:p>
          <a:p>
            <a:pPr marL="571500" indent="-571500">
              <a:buFontTx/>
              <a:buChar char="-"/>
            </a:pPr>
            <a:r>
              <a:rPr lang="cs-CZ" sz="3200" dirty="0"/>
              <a:t>sledovat situaci v provozu a chování řidiče</a:t>
            </a:r>
          </a:p>
          <a:p>
            <a:pPr marL="571500" indent="-571500">
              <a:buFontTx/>
              <a:buChar char="-"/>
            </a:pPr>
            <a:r>
              <a:rPr lang="cs-CZ" sz="3200" dirty="0"/>
              <a:t>v případě potřeby poskytnout radu</a:t>
            </a:r>
          </a:p>
          <a:p>
            <a:r>
              <a:rPr lang="cs-CZ" sz="3200" b="1" dirty="0"/>
              <a:t>Mentor nesmí vykonávat doprovod: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po požití alkoholu či jiné návykové látky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při snížení schopnosti k výkonu této činnosti v důsledku zdravotního stavu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272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 MENTOREM - § 83a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24536"/>
          </a:xfrm>
        </p:spPr>
        <p:txBody>
          <a:bodyPr/>
          <a:lstStyle/>
          <a:p>
            <a:r>
              <a:rPr lang="cs-CZ" b="1" dirty="0"/>
              <a:t>Mentor je povinen:</a:t>
            </a:r>
          </a:p>
          <a:p>
            <a:pPr marL="571500" indent="-571500">
              <a:buFontTx/>
              <a:buChar char="-"/>
            </a:pPr>
            <a:r>
              <a:rPr lang="cs-CZ" dirty="0"/>
              <a:t>na výzvu prokázat svou totožnost</a:t>
            </a:r>
          </a:p>
          <a:p>
            <a:pPr marL="571500" indent="-571500">
              <a:buFontTx/>
              <a:buChar char="-"/>
            </a:pPr>
            <a:r>
              <a:rPr lang="cs-CZ" dirty="0"/>
              <a:t>na výzvu se podrobit vyšetření ke zjištění, zda není ovlivněn alkoholem nebo jinou návykovou látkou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570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1008112"/>
          </a:xfrm>
        </p:spPr>
        <p:txBody>
          <a:bodyPr/>
          <a:lstStyle/>
          <a:p>
            <a:r>
              <a:rPr lang="cs-CZ" sz="3600" dirty="0" smtClean="0"/>
              <a:t>DOPRAVNĚ PSYCHOLOGICKÉ VYŠETŘENÍ - </a:t>
            </a:r>
            <a:r>
              <a:rPr lang="cs-CZ" sz="3600" dirty="0"/>
              <a:t>§ 87a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cs-CZ" sz="2800" dirty="0"/>
              <a:t>řidiči „profesionálové“ – před zahájením činnosti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dirty="0" smtClean="0"/>
              <a:t>    - </a:t>
            </a:r>
            <a:r>
              <a:rPr lang="cs-CZ" sz="2800" dirty="0"/>
              <a:t>v 50 letech, pak každých 5 </a:t>
            </a:r>
            <a:r>
              <a:rPr lang="cs-CZ" sz="2800" dirty="0" smtClean="0"/>
              <a:t>let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ovinnost podrobit se DPV před zahájením výkonu činnosti </a:t>
            </a:r>
            <a:r>
              <a:rPr lang="cs-CZ" sz="2800" u="sng" dirty="0" smtClean="0"/>
              <a:t>nevzniká</a:t>
            </a:r>
            <a:r>
              <a:rPr lang="cs-CZ" sz="2800" dirty="0" smtClean="0"/>
              <a:t>, podrobil-li se držitel ŘO uvedený v odst. 1 DPV před získáním tohoto ŘO a ode dne provedení vyšetření neuplynulo ke dni zahájení výkonu činnosti více než 6 měsíců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6063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DOPRAVNĚ PSYCHOLOGICKÉ VYŠETŘENÍ - § 87a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4608512"/>
          </a:xfrm>
        </p:spPr>
        <p:txBody>
          <a:bodyPr/>
          <a:lstStyle/>
          <a:p>
            <a:r>
              <a:rPr lang="cs-CZ" sz="2800" dirty="0" smtClean="0"/>
              <a:t>Dále je povinnost podrobit se DPV po </a:t>
            </a:r>
            <a:r>
              <a:rPr lang="cs-CZ" sz="2800" dirty="0"/>
              <a:t>pozbytí ŘO v důsledku:</a:t>
            </a:r>
          </a:p>
          <a:p>
            <a:pPr lvl="2">
              <a:buFontTx/>
              <a:buChar char="-"/>
            </a:pPr>
            <a:r>
              <a:rPr lang="cs-CZ" sz="2800" dirty="0" smtClean="0"/>
              <a:t>12 bodů</a:t>
            </a:r>
          </a:p>
          <a:p>
            <a:pPr lvl="2">
              <a:buFontTx/>
              <a:buChar char="-"/>
            </a:pPr>
            <a:r>
              <a:rPr lang="cs-CZ" sz="2800" dirty="0" smtClean="0"/>
              <a:t>soudem </a:t>
            </a:r>
            <a:r>
              <a:rPr lang="cs-CZ" sz="2800" dirty="0"/>
              <a:t>uloženého trestu </a:t>
            </a:r>
            <a:r>
              <a:rPr lang="cs-CZ" sz="2800" dirty="0" smtClean="0"/>
              <a:t>ZŘMV</a:t>
            </a:r>
          </a:p>
          <a:p>
            <a:pPr lvl="2">
              <a:buFontTx/>
              <a:buChar char="-"/>
            </a:pPr>
            <a:r>
              <a:rPr lang="cs-CZ" sz="2800" dirty="0" smtClean="0"/>
              <a:t>správním </a:t>
            </a:r>
            <a:r>
              <a:rPr lang="cs-CZ" sz="2800" dirty="0"/>
              <a:t>orgánem uloženého  </a:t>
            </a:r>
            <a:r>
              <a:rPr lang="cs-CZ" sz="2800" b="1" dirty="0"/>
              <a:t>správního trestu </a:t>
            </a:r>
            <a:r>
              <a:rPr lang="cs-CZ" sz="2800" dirty="0"/>
              <a:t>ZŘMV na dobu </a:t>
            </a:r>
            <a:r>
              <a:rPr lang="cs-CZ" sz="2800" b="1" dirty="0"/>
              <a:t>nejméně 6 </a:t>
            </a:r>
            <a:r>
              <a:rPr lang="cs-CZ" sz="2800" b="1" dirty="0" smtClean="0"/>
              <a:t>měsíců</a:t>
            </a:r>
          </a:p>
          <a:p>
            <a:pPr lvl="2">
              <a:buFontTx/>
              <a:buChar char="-"/>
            </a:pPr>
            <a:r>
              <a:rPr lang="cs-CZ" sz="2800" dirty="0" smtClean="0"/>
              <a:t>podmíněného </a:t>
            </a:r>
            <a:r>
              <a:rPr lang="cs-CZ" sz="2800" dirty="0"/>
              <a:t>odložení nebo zastavení…..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732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DOPRAVNĚ PSYCHOLOGICKÉ VYŠETŘENÍ - § </a:t>
            </a:r>
            <a:r>
              <a:rPr lang="cs-CZ" sz="3600" dirty="0" smtClean="0"/>
              <a:t>87b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24536"/>
          </a:xfrm>
        </p:spPr>
        <p:txBody>
          <a:bodyPr/>
          <a:lstStyle/>
          <a:p>
            <a:r>
              <a:rPr lang="cs-CZ" sz="3200" dirty="0"/>
              <a:t>DPV se zjišťuje psychická způsobilost k řízení mot. vozidel</a:t>
            </a:r>
          </a:p>
          <a:p>
            <a:r>
              <a:rPr lang="cs-CZ" sz="3200" dirty="0"/>
              <a:t>osoba podrobující se DPV předloží psychologovi posudek o </a:t>
            </a:r>
            <a:r>
              <a:rPr lang="cs-CZ" sz="3200" dirty="0" err="1"/>
              <a:t>zdr</a:t>
            </a:r>
            <a:r>
              <a:rPr lang="cs-CZ" sz="3200" dirty="0"/>
              <a:t>. způsobilosti, </a:t>
            </a:r>
            <a:r>
              <a:rPr lang="cs-CZ" sz="3200" dirty="0" smtClean="0"/>
              <a:t>který </a:t>
            </a:r>
            <a:r>
              <a:rPr lang="cs-CZ" sz="3200" dirty="0"/>
              <a:t>nesmí být starší než 30 dní a </a:t>
            </a:r>
            <a:r>
              <a:rPr lang="cs-CZ" sz="3200" dirty="0" smtClean="0"/>
              <a:t>výpis </a:t>
            </a:r>
            <a:r>
              <a:rPr lang="cs-CZ" sz="3200" dirty="0"/>
              <a:t>svých údajů z registru řidičů, který   nesmí být starší než 30 dní.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944563"/>
          </a:xfrm>
        </p:spPr>
        <p:txBody>
          <a:bodyPr/>
          <a:lstStyle/>
          <a:p>
            <a:r>
              <a:rPr lang="cs-CZ" sz="4000" dirty="0"/>
              <a:t>ZDRAVOTNÍ ZPŮSOBILOST - § 89b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Zjistí-li policista, vojenský policista, strážník</a:t>
            </a:r>
            <a:r>
              <a:rPr lang="cs-CZ" b="1" dirty="0"/>
              <a:t> obecní policie nebo celník skutečnost důvodně nasvědčující tomu, že je držitel ŘO zdravotně nezpůsobilý k řízení motorových vozidel, oznámí ji příslušnému ORP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492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ZPŮSOBILOST - § 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324528" cy="4464496"/>
          </a:xfrm>
        </p:spPr>
        <p:txBody>
          <a:bodyPr/>
          <a:lstStyle/>
          <a:p>
            <a:r>
              <a:rPr lang="cs-CZ" dirty="0"/>
              <a:t>udělení ŘO na základě získání odborné způsobilosti dle z. č. 247/2000 Sb. </a:t>
            </a:r>
          </a:p>
          <a:p>
            <a:r>
              <a:rPr lang="cs-CZ" dirty="0"/>
              <a:t>automatická převodovka </a:t>
            </a:r>
            <a:r>
              <a:rPr lang="cs-CZ" sz="2400" dirty="0"/>
              <a:t>(omezení HK - ne vždy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87" y="4581128"/>
            <a:ext cx="3091549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98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dirty="0"/>
              <a:t>UDĚLENÍ A ROZŠÍŘENÍ ŘO </a:t>
            </a:r>
            <a:r>
              <a:rPr lang="cs-CZ" dirty="0" smtClean="0"/>
              <a:t>- </a:t>
            </a:r>
            <a:r>
              <a:rPr lang="cs-CZ" dirty="0"/>
              <a:t>§ 92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464496"/>
          </a:xfrm>
        </p:spPr>
        <p:txBody>
          <a:bodyPr/>
          <a:lstStyle/>
          <a:p>
            <a:r>
              <a:rPr lang="cs-CZ" sz="3200" dirty="0"/>
              <a:t>uděluje příslušný ORP na základě písemné žádosti</a:t>
            </a:r>
          </a:p>
          <a:p>
            <a:r>
              <a:rPr lang="cs-CZ" sz="3200" dirty="0"/>
              <a:t>přílohy k žádosti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2400" dirty="0" smtClean="0"/>
              <a:t>(nutno řádně dokládat obvyklé bydliště)</a:t>
            </a:r>
            <a:endParaRPr lang="cs-CZ" sz="3200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sz="2000" b="1" dirty="0" smtClean="0"/>
              <a:t>- „potvrzení o přechodném pobytu“ = „osvědčení o registraci“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01694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dirty="0"/>
              <a:t>PODMÍNĚNÍ A OMEZENÍ </a:t>
            </a:r>
            <a:r>
              <a:rPr lang="cs-CZ" dirty="0" smtClean="0"/>
              <a:t>ŘO -§ </a:t>
            </a:r>
            <a:r>
              <a:rPr lang="cs-CZ" dirty="0"/>
              <a:t>93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396536" cy="4608512"/>
          </a:xfrm>
        </p:spPr>
        <p:txBody>
          <a:bodyPr/>
          <a:lstStyle/>
          <a:p>
            <a:r>
              <a:rPr lang="cs-CZ" sz="3200" dirty="0"/>
              <a:t>podmínění – zdravotní  nebo psychická </a:t>
            </a:r>
            <a:r>
              <a:rPr lang="cs-CZ" sz="3200" b="1" dirty="0"/>
              <a:t>					 </a:t>
            </a:r>
            <a:r>
              <a:rPr lang="cs-CZ" sz="3200" dirty="0"/>
              <a:t>způsobilost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omezení – částečná odborná způsobilost</a:t>
            </a:r>
          </a:p>
          <a:p>
            <a:pPr marL="0" indent="0">
              <a:buNone/>
            </a:pPr>
            <a:r>
              <a:rPr lang="cs-CZ" sz="3200" dirty="0"/>
              <a:t>		 </a:t>
            </a:r>
            <a:r>
              <a:rPr lang="cs-CZ" sz="3200" dirty="0" smtClean="0"/>
              <a:t>  - </a:t>
            </a:r>
            <a:r>
              <a:rPr lang="cs-CZ" sz="3200" dirty="0"/>
              <a:t>neplnění některé z </a:t>
            </a:r>
            <a:r>
              <a:rPr lang="cs-CZ" sz="3200" dirty="0" smtClean="0"/>
              <a:t>dalších podmínek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		</a:t>
            </a:r>
            <a:r>
              <a:rPr lang="cs-CZ" sz="3200" dirty="0" smtClean="0"/>
              <a:t>   - </a:t>
            </a:r>
            <a:r>
              <a:rPr lang="cs-CZ" sz="3200" dirty="0"/>
              <a:t>vzdání se  ŘO </a:t>
            </a:r>
            <a:r>
              <a:rPr lang="cs-CZ" sz="3200" dirty="0" smtClean="0"/>
              <a:t>pro některou </a:t>
            </a:r>
            <a:r>
              <a:rPr lang="cs-CZ" sz="3200" dirty="0"/>
              <a:t>skupinu 	</a:t>
            </a:r>
            <a:r>
              <a:rPr lang="cs-CZ" sz="3200" dirty="0" smtClean="0"/>
              <a:t>	      	      vozidel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724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OBVYKLÉ BYDLIŠTĚ - § 2hh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Trvalý pobyt</a:t>
            </a:r>
            <a:r>
              <a:rPr lang="cs-CZ" sz="2800" dirty="0"/>
              <a:t>, nebo místo  na území České republiky, kde fyzická osoba pobývá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1</a:t>
            </a:r>
            <a:r>
              <a:rPr lang="cs-CZ" sz="2800" dirty="0"/>
              <a:t>.185 dnů v </a:t>
            </a:r>
            <a:r>
              <a:rPr lang="cs-CZ" sz="2800" b="1" dirty="0"/>
              <a:t>kalendářním roce</a:t>
            </a:r>
            <a:r>
              <a:rPr lang="cs-CZ" sz="2800" dirty="0"/>
              <a:t> 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	- osobní vazby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	- popř. </a:t>
            </a:r>
            <a:r>
              <a:rPr lang="cs-CZ" sz="2800" u="sng" dirty="0"/>
              <a:t>zároveň i</a:t>
            </a:r>
            <a:r>
              <a:rPr lang="cs-CZ" sz="2800" dirty="0"/>
              <a:t> profesní vazby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2</a:t>
            </a:r>
            <a:r>
              <a:rPr lang="cs-CZ" sz="2800" dirty="0"/>
              <a:t>. z důvodu osobních vazeb a pravidelně se </a:t>
            </a:r>
            <a:r>
              <a:rPr lang="cs-CZ" sz="2800" dirty="0" smtClean="0"/>
              <a:t>vrací (</a:t>
            </a:r>
            <a:r>
              <a:rPr lang="cs-CZ" sz="1800" dirty="0" smtClean="0"/>
              <a:t>nutno </a:t>
            </a:r>
            <a:r>
              <a:rPr lang="cs-CZ" sz="1800" dirty="0"/>
              <a:t>úřadem prověřovat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033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A VZDÁNÍ SE ŘO - § 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v případě, že držitel:</a:t>
            </a:r>
          </a:p>
          <a:p>
            <a:r>
              <a:rPr lang="cs-CZ" sz="2800" dirty="0"/>
              <a:t>pozbyl zcela zdravotní způsobilost</a:t>
            </a:r>
          </a:p>
          <a:p>
            <a:r>
              <a:rPr lang="cs-CZ" sz="2800" dirty="0"/>
              <a:t>pozbyl zcela odbornou způsobilost</a:t>
            </a:r>
          </a:p>
          <a:p>
            <a:r>
              <a:rPr lang="cs-CZ" sz="2800" dirty="0"/>
              <a:t>nesplňoval při udělení ŘO podmínky pro udělení</a:t>
            </a:r>
          </a:p>
          <a:p>
            <a:pPr marL="914400" lvl="2" indent="0">
              <a:buNone/>
            </a:pPr>
            <a:r>
              <a:rPr lang="cs-CZ" sz="2800" dirty="0"/>
              <a:t>- ŘO se neodejme, pokud v řízení vyjde najevo,            že držitel již tuto podmínku splňuje </a:t>
            </a:r>
            <a:r>
              <a:rPr lang="cs-CZ" dirty="0"/>
              <a:t>(obvyklé bydliště)</a:t>
            </a:r>
            <a:endParaRPr lang="cs-CZ" sz="2800" dirty="0"/>
          </a:p>
          <a:p>
            <a:r>
              <a:rPr lang="cs-CZ" sz="2800" dirty="0"/>
              <a:t>vzdání se ŘO – písemně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        – </a:t>
            </a:r>
            <a:r>
              <a:rPr lang="cs-CZ" sz="2800" dirty="0"/>
              <a:t>ORP jen bere na </a:t>
            </a:r>
            <a:r>
              <a:rPr lang="cs-CZ" sz="2800" dirty="0" smtClean="0"/>
              <a:t>vědomí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51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POZBYTÍ ŘO - § 94a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4608512"/>
          </a:xfrm>
        </p:spPr>
        <p:txBody>
          <a:bodyPr/>
          <a:lstStyle/>
          <a:p>
            <a:r>
              <a:rPr lang="cs-CZ" sz="3200" dirty="0"/>
              <a:t>dnem právní moci daného rozhodnutí</a:t>
            </a:r>
          </a:p>
          <a:p>
            <a:r>
              <a:rPr lang="cs-CZ" sz="3200" dirty="0"/>
              <a:t>povinnost odevzdat ŘP do 5 pracovních dnů</a:t>
            </a:r>
          </a:p>
          <a:p>
            <a:r>
              <a:rPr lang="cs-CZ" sz="3200" dirty="0"/>
              <a:t>pokud ŘO, které držitel pozbyl nebo kterého se vzdal podmiňuje udělení ŘO pro jinou skupinu vozidel, pozbývá držitel současně  i ŘO pro tuto skupinu vozidel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697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POZASTAVENÍ ŘO - § 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9187"/>
            <a:ext cx="8856984" cy="5608165"/>
          </a:xfrm>
        </p:spPr>
        <p:txBody>
          <a:bodyPr/>
          <a:lstStyle/>
          <a:p>
            <a:r>
              <a:rPr lang="cs-CZ" sz="3200" dirty="0"/>
              <a:t>v rámci řízení o podmínění, omezení nebo odnětí – předběžné opatření </a:t>
            </a:r>
            <a:r>
              <a:rPr lang="cs-CZ" sz="2400" dirty="0"/>
              <a:t>(dle správního řádu </a:t>
            </a:r>
            <a:r>
              <a:rPr lang="cs-CZ" sz="2400" dirty="0" err="1"/>
              <a:t>z.č</a:t>
            </a:r>
            <a:r>
              <a:rPr lang="cs-CZ" sz="2400" dirty="0"/>
              <a:t>. 500/2004 Sb.)</a:t>
            </a:r>
          </a:p>
          <a:p>
            <a:r>
              <a:rPr lang="cs-CZ" sz="3200" dirty="0"/>
              <a:t>držitel ŘO nesmí po dobu platnosti pozastavení řídit motorová vozidla</a:t>
            </a:r>
          </a:p>
          <a:p>
            <a:r>
              <a:rPr lang="cs-CZ" sz="3200" dirty="0"/>
              <a:t>v případě, že řídí – </a:t>
            </a:r>
            <a:r>
              <a:rPr lang="cs-CZ" sz="3200" dirty="0" smtClean="0"/>
              <a:t>dopouští se přestupku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</a:t>
            </a:r>
            <a:r>
              <a:rPr lang="cs-CZ" sz="2400" dirty="0" smtClean="0"/>
              <a:t>(§ </a:t>
            </a:r>
            <a:r>
              <a:rPr lang="cs-CZ" sz="2400" dirty="0"/>
              <a:t>125c </a:t>
            </a:r>
            <a:r>
              <a:rPr lang="cs-CZ" sz="2400" dirty="0" smtClean="0"/>
              <a:t>odst.1 písm</a:t>
            </a:r>
            <a:r>
              <a:rPr lang="cs-CZ" sz="2400" dirty="0"/>
              <a:t>. e, bod 6</a:t>
            </a:r>
            <a:r>
              <a:rPr lang="cs-CZ" sz="2400" dirty="0" smtClean="0"/>
              <a:t>)          </a:t>
            </a:r>
            <a:endParaRPr lang="cs-CZ" sz="2000" dirty="0" smtClean="0"/>
          </a:p>
          <a:p>
            <a:pPr marL="0" indent="0">
              <a:buNone/>
            </a:pPr>
            <a:r>
              <a:rPr lang="cs-CZ" sz="3200" dirty="0" smtClean="0"/>
              <a:t>→s. trest </a:t>
            </a:r>
            <a:r>
              <a:rPr lang="cs-CZ" sz="3200" dirty="0"/>
              <a:t>– zákaz činnosti </a:t>
            </a:r>
            <a:r>
              <a:rPr lang="cs-CZ" sz="3200" dirty="0" smtClean="0"/>
              <a:t>od </a:t>
            </a:r>
            <a:r>
              <a:rPr lang="cs-CZ" sz="3200" dirty="0"/>
              <a:t>6 měsíců do 1 roku </a:t>
            </a:r>
            <a:r>
              <a:rPr lang="cs-CZ" sz="3200" dirty="0" smtClean="0"/>
              <a:t>		</a:t>
            </a:r>
            <a:r>
              <a:rPr lang="cs-CZ" sz="2400" dirty="0" smtClean="0"/>
              <a:t>(§ </a:t>
            </a:r>
            <a:r>
              <a:rPr lang="cs-CZ" sz="2400" dirty="0"/>
              <a:t>125c odst. 6, písm. b) </a:t>
            </a:r>
            <a:r>
              <a:rPr lang="cs-CZ" sz="2800" dirty="0"/>
              <a:t>     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3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864096"/>
          </a:xfrm>
        </p:spPr>
        <p:txBody>
          <a:bodyPr/>
          <a:lstStyle/>
          <a:p>
            <a:r>
              <a:rPr lang="cs-CZ" sz="3600" dirty="0"/>
              <a:t>ZRUŠENÍ PODMÍNĚNÍ NEBO OMEZENÍ </a:t>
            </a:r>
            <a:r>
              <a:rPr lang="cs-CZ" sz="3600" dirty="0" smtClean="0"/>
              <a:t>ŘO - § 98,99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2" cy="4320480"/>
          </a:xfrm>
        </p:spPr>
        <p:txBody>
          <a:bodyPr/>
          <a:lstStyle/>
          <a:p>
            <a:r>
              <a:rPr lang="cs-CZ" sz="3200" dirty="0"/>
              <a:t>pokud pominou důvody</a:t>
            </a:r>
          </a:p>
          <a:p>
            <a:r>
              <a:rPr lang="cs-CZ" sz="3200" dirty="0"/>
              <a:t>příslušný ORP na základě písemné žádosti</a:t>
            </a:r>
          </a:p>
          <a:p>
            <a:r>
              <a:rPr lang="cs-CZ" sz="3200" dirty="0"/>
              <a:t>žádost musí podat vždy držitel ŘO, kterému bylo  ŘO podmíněno nebo omezeno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88813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100, 101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/>
          <a:lstStyle/>
          <a:p>
            <a:r>
              <a:rPr lang="cs-CZ" dirty="0"/>
              <a:t>po ztrátě zdravotní způsobilosti</a:t>
            </a:r>
          </a:p>
          <a:p>
            <a:pPr marL="783000" lvl="2" indent="0">
              <a:buNone/>
            </a:pPr>
            <a:r>
              <a:rPr lang="cs-CZ" sz="2800" dirty="0" smtClean="0"/>
              <a:t>- pokud </a:t>
            </a:r>
            <a:r>
              <a:rPr lang="cs-CZ" sz="2800" dirty="0"/>
              <a:t>od PM rozhodnutí o odnětí uplynou více než 3 roky – musí být prokázána i  odborná způsobilost</a:t>
            </a:r>
          </a:p>
          <a:p>
            <a:r>
              <a:rPr lang="cs-CZ" dirty="0"/>
              <a:t>po ztrátě odborné způsobilosti</a:t>
            </a:r>
          </a:p>
          <a:p>
            <a:pPr marL="783000" lvl="2" indent="0">
              <a:buNone/>
            </a:pPr>
            <a:r>
              <a:rPr lang="cs-CZ" sz="2800" dirty="0" smtClean="0"/>
              <a:t>- nejdříve </a:t>
            </a:r>
            <a:r>
              <a:rPr lang="cs-CZ" sz="2800" dirty="0"/>
              <a:t>po uplynutí 6 měsíců ode dne kdy se rozhodnutí o odnětí  nebo pozastavení ŘO  stalo vykonatelným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15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9187"/>
            <a:ext cx="9036496" cy="5608165"/>
          </a:xfrm>
        </p:spPr>
        <p:txBody>
          <a:bodyPr/>
          <a:lstStyle/>
          <a:p>
            <a:r>
              <a:rPr lang="cs-CZ" sz="3200" dirty="0"/>
              <a:t>po výkonu trestu nebo správního trestu ZŘMV, po upuštění, po podmínečném upuštění, po uplynutí </a:t>
            </a:r>
            <a:r>
              <a:rPr lang="cs-CZ" sz="3200" dirty="0" err="1"/>
              <a:t>zk</a:t>
            </a:r>
            <a:r>
              <a:rPr lang="cs-CZ" sz="3200" dirty="0"/>
              <a:t>. doby, po rozhodnutí o nesvědčení ve </a:t>
            </a:r>
            <a:r>
              <a:rPr lang="cs-CZ" sz="3200" dirty="0" err="1"/>
              <a:t>zk</a:t>
            </a:r>
            <a:r>
              <a:rPr lang="cs-CZ" sz="3200" dirty="0"/>
              <a:t>. době, po uplynutí závazku zdržet se říz. mot. voz., po rozhodnutí o tom, že zbytek závazku zdržet se…. nebude vykonán</a:t>
            </a:r>
          </a:p>
          <a:p>
            <a:pPr marL="783000" lvl="2" indent="0">
              <a:buNone/>
            </a:pPr>
            <a:r>
              <a:rPr lang="cs-CZ" sz="2800" dirty="0" smtClean="0"/>
              <a:t>- pokud </a:t>
            </a:r>
            <a:r>
              <a:rPr lang="cs-CZ" sz="2800" dirty="0"/>
              <a:t>ode dne PM rozsudku nebo daného rozhodnutí uplyne více než 1 rok – nutno prokazovat </a:t>
            </a:r>
            <a:r>
              <a:rPr lang="cs-CZ" sz="2800" b="1" dirty="0"/>
              <a:t>zdravotní i odbornou </a:t>
            </a:r>
            <a:r>
              <a:rPr lang="cs-CZ" sz="2800" dirty="0"/>
              <a:t>způsobilost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862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24536"/>
          </a:xfrm>
        </p:spPr>
        <p:txBody>
          <a:bodyPr/>
          <a:lstStyle/>
          <a:p>
            <a:r>
              <a:rPr lang="cs-CZ" b="1" dirty="0"/>
              <a:t>pokud se rozsudek nebo rozhodnutí vztahuje ke skutku, za který byl žadateli zadržen řidičský průkaz, plyne tato doba ode dne zadržení řidičského průkazu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145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040560"/>
          </a:xfrm>
        </p:spPr>
        <p:txBody>
          <a:bodyPr/>
          <a:lstStyle/>
          <a:p>
            <a:r>
              <a:rPr lang="cs-CZ" sz="3200" b="1" dirty="0"/>
              <a:t>žadatel, kterému byl uložen trest nebo správní trest ZŘMV na dobu nejméně 18 měsíců, který se v rámci podmíněného zastavení trestního stíhání nebo podmíněného odložení návrhu na potrestání zavázal, že po dobu nejméně 18 měsíců nebude takovou činnost vykonávat,……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89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504056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nebo kterému byl uložen správní trest zákazu činnosti za přestupek podle § 125c odst. 1 písm. d), musí prokázat též absolvování terapeutického programu podle § 102a. Prokázat absolvování terapeutického programu musí žadatel též v případě, bylo-li státním zástupcem nebo soudem uloženo jeho absolvování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252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040560"/>
          </a:xfrm>
        </p:spPr>
        <p:txBody>
          <a:bodyPr/>
          <a:lstStyle/>
          <a:p>
            <a:r>
              <a:rPr lang="cs-CZ" sz="3200" b="1" dirty="0"/>
              <a:t>žadatel, kterému vznikla povinnost podle </a:t>
            </a:r>
            <a:r>
              <a:rPr lang="nl-NL" sz="3200" b="1" dirty="0"/>
              <a:t>§ 102f, je povinen prokázat, že absolvoval dopravně</a:t>
            </a:r>
            <a:r>
              <a:rPr lang="cs-CZ" sz="3200" b="1" dirty="0"/>
              <a:t> psychologický pohovor a školení začínajících řidičů </a:t>
            </a:r>
          </a:p>
          <a:p>
            <a:pPr marL="0" indent="0">
              <a:buNone/>
            </a:pPr>
            <a:r>
              <a:rPr lang="cs-CZ" sz="3200" b="1" dirty="0"/>
              <a:t>- absolvování dopravně psychologického pohovoru neprokazuje, vznikla-li mu povinnost prokázat absolvování terapeutického </a:t>
            </a:r>
            <a:r>
              <a:rPr lang="cs-CZ" sz="3200" b="1" dirty="0" smtClean="0"/>
              <a:t>programu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5720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ROVNOCENNOST ŘO - § 81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392488"/>
          </a:xfrm>
        </p:spPr>
        <p:txBody>
          <a:bodyPr/>
          <a:lstStyle/>
          <a:p>
            <a:pPr marL="0" lvl="2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B</a:t>
            </a:r>
            <a:r>
              <a:rPr lang="cs-CZ" sz="3200" dirty="0"/>
              <a:t> –  AM, A1 s automat. převodovku </a:t>
            </a:r>
            <a:r>
              <a:rPr lang="cs-CZ" sz="2000" dirty="0"/>
              <a:t>(pouze ČR), </a:t>
            </a:r>
            <a:r>
              <a:rPr lang="cs-CZ" sz="3200" dirty="0"/>
              <a:t>B1</a:t>
            </a:r>
          </a:p>
          <a:p>
            <a:pPr marL="0" lvl="2" indent="0">
              <a:buNone/>
            </a:pPr>
            <a:r>
              <a:rPr lang="cs-CZ" sz="3200" dirty="0"/>
              <a:t>	  - v 21 letech: tříkolky zařazené do A </a:t>
            </a:r>
            <a:r>
              <a:rPr lang="cs-CZ" sz="3200" dirty="0" err="1"/>
              <a:t>a</a:t>
            </a:r>
            <a:r>
              <a:rPr lang="cs-CZ" sz="3200" dirty="0"/>
              <a:t> 	  	     </a:t>
            </a:r>
            <a:r>
              <a:rPr lang="cs-CZ" sz="3200" b="1" dirty="0"/>
              <a:t>sněžné skútry </a:t>
            </a:r>
            <a:r>
              <a:rPr lang="cs-CZ" sz="1600" dirty="0"/>
              <a:t>(pouze ČR)</a:t>
            </a:r>
          </a:p>
          <a:p>
            <a:pPr marL="0" lvl="2" indent="0">
              <a:buNone/>
            </a:pPr>
            <a:r>
              <a:rPr lang="cs-CZ" sz="1600" dirty="0"/>
              <a:t>	</a:t>
            </a:r>
            <a:r>
              <a:rPr lang="cs-CZ" sz="3200" dirty="0"/>
              <a:t>- </a:t>
            </a:r>
            <a:r>
              <a:rPr lang="cs-CZ" sz="3200" b="1" dirty="0"/>
              <a:t>držitel ŘO nejméně 2 roky –  max. 	hmotnost do 4250 kg (palivo -elektřina, 	vodík, stlačený nebo zkapalněný plyn)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754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944563"/>
          </a:xfrm>
        </p:spPr>
        <p:txBody>
          <a:bodyPr/>
          <a:lstStyle/>
          <a:p>
            <a:r>
              <a:rPr lang="cs-CZ" sz="4000" dirty="0"/>
              <a:t>TERAPEUTICKÝ PROGRAM § 102a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/>
          <a:lstStyle/>
          <a:p>
            <a:r>
              <a:rPr lang="cs-CZ" sz="3200" dirty="0"/>
              <a:t>Terapeutický program je program sociálního výcviku určený zejména pro osoby, které pozbyly řidičské oprávnění podle § 94a. Absolvování terapeutického programu je podmínkou vrácení řidičského oprávnění v případech uvedených v § 102 odst. 5. Absolvování terapeutického programu může dále nařídit státní zástupce nebo </a:t>
            </a:r>
            <a:r>
              <a:rPr lang="cs-CZ" sz="3200" dirty="0" smtClean="0"/>
              <a:t>soud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6760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INFORMAČNÍ INTERNETOVÝ PORTÁL - § 102d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/>
          <a:lstStyle/>
          <a:p>
            <a:r>
              <a:rPr lang="cs-CZ" sz="3200" dirty="0"/>
              <a:t>Informační systém veřejné správy, jehož prostřednictvím je zajišťována organizace terapeutických programů. Správcem IIP je Metodické centrum. Součástí informačního internetového portálu je</a:t>
            </a:r>
          </a:p>
          <a:p>
            <a:pPr marL="0" indent="0">
              <a:buNone/>
            </a:pPr>
            <a:r>
              <a:rPr lang="cs-CZ" sz="2400" dirty="0"/>
              <a:t>a) registr účastníků terapeutického programu </a:t>
            </a:r>
          </a:p>
          <a:p>
            <a:pPr marL="0" indent="0">
              <a:buNone/>
            </a:pPr>
            <a:r>
              <a:rPr lang="cs-CZ" sz="2400" dirty="0"/>
              <a:t>b) seznam akreditovaných lektorů</a:t>
            </a:r>
          </a:p>
          <a:p>
            <a:pPr marL="0" indent="0">
              <a:buNone/>
            </a:pPr>
            <a:r>
              <a:rPr lang="cs-CZ" sz="2400" dirty="0"/>
              <a:t>c) databáze terapeutických programů</a:t>
            </a:r>
          </a:p>
          <a:p>
            <a:pPr marL="0" indent="0">
              <a:buNone/>
            </a:pPr>
            <a:r>
              <a:rPr lang="cs-CZ" sz="2400" dirty="0"/>
              <a:t>d) portál pro přihlašování do terapeutických programů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691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INFORMAČNÍ INTERNETOVÝ PORTÁL - § 102d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/>
          <a:lstStyle/>
          <a:p>
            <a:r>
              <a:rPr lang="cs-CZ" sz="3200" dirty="0"/>
              <a:t>Obsah informačního internetového portálu je přístupný způsobem umožňujícím dálkový přístup</a:t>
            </a:r>
          </a:p>
          <a:p>
            <a:pPr marL="0" indent="0">
              <a:buNone/>
            </a:pPr>
            <a:r>
              <a:rPr lang="cs-CZ" sz="2400" dirty="0"/>
              <a:t>a) ORP, orgánům činným v trestním řízení a Probační a mediační službě</a:t>
            </a:r>
          </a:p>
          <a:p>
            <a:pPr marL="0" indent="0">
              <a:buNone/>
            </a:pPr>
            <a:r>
              <a:rPr lang="cs-CZ" sz="2400" dirty="0"/>
              <a:t>b) účastníkovi terapeutického programu </a:t>
            </a:r>
            <a:r>
              <a:rPr lang="cs-CZ" sz="2000" dirty="0"/>
              <a:t>(v rozsahu údajů o něm vedených)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c) lektorovi </a:t>
            </a:r>
            <a:r>
              <a:rPr lang="cs-CZ" sz="2000" dirty="0"/>
              <a:t>(v rozsahu údajů o něm vedených a v rozsahu údajů vedených o účastnících jím vedeného terapeutického programu)</a:t>
            </a:r>
          </a:p>
          <a:p>
            <a:pPr marL="0" indent="0">
              <a:buNone/>
            </a:pPr>
            <a:r>
              <a:rPr lang="cs-CZ" sz="2400" dirty="0"/>
              <a:t>d) veřejnosti v rozsahu databáze terapeutických programů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048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102 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9187"/>
            <a:ext cx="8784976" cy="5608165"/>
          </a:xfrm>
        </p:spPr>
        <p:txBody>
          <a:bodyPr/>
          <a:lstStyle/>
          <a:p>
            <a:r>
              <a:rPr lang="cs-CZ" b="1" dirty="0"/>
              <a:t>Povinnost absolvovat dopravně psychologický pohovor a školení začínajících řidičů</a:t>
            </a:r>
          </a:p>
          <a:p>
            <a:pPr marL="571500" indent="-571500">
              <a:buFontTx/>
              <a:buChar char="-"/>
            </a:pPr>
            <a:r>
              <a:rPr lang="cs-CZ" dirty="0"/>
              <a:t>do 2 let od získání ŘO: přestupek nebo trestný čin za 6 bodů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po dobu pozbytí, pozastavení nebo odnětí </a:t>
            </a:r>
            <a:r>
              <a:rPr lang="cs-CZ" dirty="0"/>
              <a:t>řidičského oprávnění nebo zadržení řidičského průkazu se běh lhůty staví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04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102 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5040560"/>
          </a:xfrm>
        </p:spPr>
        <p:txBody>
          <a:bodyPr/>
          <a:lstStyle/>
          <a:p>
            <a:r>
              <a:rPr lang="cs-CZ" b="1" dirty="0"/>
              <a:t>ORP vyzve řidiče k absolvování dopravně psychologického pohovoru a školení začínajících řidičů a k předložení potvrzení o jejich absolvování; </a:t>
            </a:r>
            <a:r>
              <a:rPr lang="cs-CZ" dirty="0"/>
              <a:t>to neplatí, není-li řidič v okamžiku provedení záznamu bodů držitelem řidičského oprávnění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17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102 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5040560"/>
          </a:xfrm>
        </p:spPr>
        <p:txBody>
          <a:bodyPr/>
          <a:lstStyle/>
          <a:p>
            <a:r>
              <a:rPr lang="cs-CZ" b="1" dirty="0"/>
              <a:t>nepředloží-li řidič potvrzení do 3 měsíců </a:t>
            </a:r>
            <a:r>
              <a:rPr lang="pl-PL" b="1" dirty="0"/>
              <a:t>ode dne doručení výzvy, pozbývá </a:t>
            </a:r>
            <a:r>
              <a:rPr lang="cs-CZ" b="1" dirty="0"/>
              <a:t>uplynutím posledního dne této lhůty řidičské oprávnění a je povinen nejpozději v tento den odevzdat řidičský průkaz </a:t>
            </a:r>
          </a:p>
          <a:p>
            <a:r>
              <a:rPr lang="cs-CZ" b="1" dirty="0"/>
              <a:t>ORP ve výzvě řidiče o tom poučí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032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102 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5040560"/>
          </a:xfrm>
        </p:spPr>
        <p:txBody>
          <a:bodyPr/>
          <a:lstStyle/>
          <a:p>
            <a:r>
              <a:rPr lang="cs-CZ" b="1" dirty="0"/>
              <a:t>dopravně psychologický pohovor provádí psycholog, který je držitelem akreditace k provádění dopravně psychologického vyšetření, v rozsahu 4 hodin</a:t>
            </a:r>
          </a:p>
          <a:p>
            <a:r>
              <a:rPr lang="cs-CZ" b="1" dirty="0"/>
              <a:t>o absolvování DPP vydá psycholog potvrzení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885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7990656" cy="5400600"/>
          </a:xfrm>
        </p:spPr>
        <p:txBody>
          <a:bodyPr/>
          <a:lstStyle/>
          <a:p>
            <a:r>
              <a:rPr lang="cs-CZ" b="1" dirty="0"/>
              <a:t>školení začínajících řidičů</a:t>
            </a:r>
          </a:p>
          <a:p>
            <a:pPr marL="0" indent="0">
              <a:buNone/>
            </a:pPr>
            <a:r>
              <a:rPr lang="cs-CZ" sz="3200" b="1" dirty="0"/>
              <a:t>	z. č. 247/2000 Sb. - § 52j</a:t>
            </a:r>
          </a:p>
          <a:p>
            <a:pPr marL="0" indent="0">
              <a:buNone/>
            </a:pPr>
            <a:r>
              <a:rPr lang="cs-CZ" sz="3200" b="1" dirty="0"/>
              <a:t>	- 1 hodina – výuka (teorie)</a:t>
            </a:r>
          </a:p>
          <a:p>
            <a:pPr marL="0" indent="0">
              <a:buNone/>
            </a:pPr>
            <a:r>
              <a:rPr lang="cs-CZ" sz="3200" b="1" dirty="0"/>
              <a:t>	- 3 hodiny – výcvik (praxe)</a:t>
            </a:r>
          </a:p>
          <a:p>
            <a:pPr marL="0" indent="0">
              <a:buNone/>
            </a:pPr>
            <a:r>
              <a:rPr lang="cs-CZ" sz="3200" b="1" dirty="0"/>
              <a:t>	-1 hodina – vyhodnocení chování 			    řidiče</a:t>
            </a:r>
          </a:p>
          <a:p>
            <a:pPr marL="0" indent="0">
              <a:buNone/>
            </a:pPr>
            <a:r>
              <a:rPr lang="cs-CZ" sz="3200" b="1" dirty="0"/>
              <a:t>- po absolvování tohoto školení vydá      provozovatel autoškoly potvrzení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55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smtClean="0"/>
              <a:t>ŘP - </a:t>
            </a:r>
            <a:r>
              <a:rPr lang="cs-CZ" dirty="0"/>
              <a:t>§ 104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ŘO na území České republiky osvědčuje</a:t>
            </a:r>
            <a:r>
              <a:rPr lang="cs-CZ" sz="3200" dirty="0" smtClean="0"/>
              <a:t>:</a:t>
            </a:r>
          </a:p>
          <a:p>
            <a:r>
              <a:rPr lang="cs-CZ" sz="3200" dirty="0" smtClean="0"/>
              <a:t>ŘP</a:t>
            </a:r>
            <a:endParaRPr lang="cs-CZ" sz="3200" dirty="0"/>
          </a:p>
          <a:p>
            <a:r>
              <a:rPr lang="cs-CZ" sz="3200" dirty="0"/>
              <a:t>ŘP ES a EHP</a:t>
            </a:r>
          </a:p>
          <a:p>
            <a:r>
              <a:rPr lang="cs-CZ" sz="3200" dirty="0"/>
              <a:t>ŘP vydaný cizím státem </a:t>
            </a:r>
            <a:r>
              <a:rPr lang="cs-CZ" sz="2000" dirty="0"/>
              <a:t>(podle Úmluv – Vídeň ,Ženeva) 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ezinárodní </a:t>
            </a:r>
            <a:r>
              <a:rPr lang="cs-CZ" sz="3200" dirty="0"/>
              <a:t>ŘP vydaný cizím státem </a:t>
            </a:r>
            <a:r>
              <a:rPr lang="cs-CZ" sz="1800" dirty="0"/>
              <a:t>(podle </a:t>
            </a:r>
            <a:r>
              <a:rPr lang="cs-CZ" sz="1800" dirty="0" smtClean="0"/>
              <a:t>Úmluv)</a:t>
            </a:r>
            <a:endParaRPr lang="cs-CZ" sz="3200" dirty="0" smtClean="0"/>
          </a:p>
          <a:p>
            <a:r>
              <a:rPr lang="cs-CZ" sz="3200" dirty="0" smtClean="0"/>
              <a:t> </a:t>
            </a:r>
            <a:r>
              <a:rPr lang="cs-CZ" sz="3200" dirty="0"/>
              <a:t>ŘP diplomati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573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109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osobě, které bylo </a:t>
            </a:r>
            <a:r>
              <a:rPr lang="cs-CZ" sz="2800" b="1" dirty="0"/>
              <a:t>uděleno ŘO</a:t>
            </a:r>
            <a:r>
              <a:rPr lang="cs-CZ" sz="2800" dirty="0"/>
              <a:t>, dále z důvodů:</a:t>
            </a:r>
          </a:p>
          <a:p>
            <a:r>
              <a:rPr lang="cs-CZ" sz="2800" dirty="0"/>
              <a:t>rozšíření ŘO</a:t>
            </a:r>
          </a:p>
          <a:p>
            <a:r>
              <a:rPr lang="cs-CZ" sz="2800" dirty="0"/>
              <a:t>podmínění, omezení nebo vzdání se ŘO</a:t>
            </a:r>
          </a:p>
          <a:p>
            <a:r>
              <a:rPr lang="cs-CZ" sz="2800" dirty="0"/>
              <a:t>zrušení podmínění nebo omezení ŘO</a:t>
            </a:r>
          </a:p>
          <a:p>
            <a:r>
              <a:rPr lang="cs-CZ" sz="2800" dirty="0"/>
              <a:t>konec platnosti</a:t>
            </a:r>
          </a:p>
          <a:p>
            <a:r>
              <a:rPr lang="cs-CZ" sz="2800" dirty="0"/>
              <a:t>výměna ŘP členského státu nebo </a:t>
            </a:r>
            <a:r>
              <a:rPr lang="cs-CZ" sz="2800" b="1" u="sng" dirty="0"/>
              <a:t>cizího státu</a:t>
            </a:r>
          </a:p>
          <a:p>
            <a:r>
              <a:rPr lang="cs-CZ" sz="2800" dirty="0"/>
              <a:t>změna údajů</a:t>
            </a:r>
          </a:p>
          <a:p>
            <a:r>
              <a:rPr lang="cs-CZ" sz="2800" dirty="0"/>
              <a:t>náhrada za ŘP členského státu ztracený, odcizený...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94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1152127"/>
          </a:xfrm>
        </p:spPr>
        <p:txBody>
          <a:bodyPr/>
          <a:lstStyle/>
          <a:p>
            <a:r>
              <a:rPr lang="cs-CZ" dirty="0"/>
              <a:t>PODMÍNKY UDĚLENÍ </a:t>
            </a:r>
            <a:r>
              <a:rPr lang="cs-CZ" dirty="0" smtClean="0"/>
              <a:t>ŘO </a:t>
            </a:r>
            <a:r>
              <a:rPr lang="cs-CZ" dirty="0"/>
              <a:t>- § 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r>
              <a:rPr lang="cs-CZ" sz="2800" dirty="0"/>
              <a:t>věk</a:t>
            </a:r>
          </a:p>
          <a:p>
            <a:r>
              <a:rPr lang="cs-CZ" sz="2800" dirty="0"/>
              <a:t>zdravotní způsobilost</a:t>
            </a:r>
          </a:p>
          <a:p>
            <a:r>
              <a:rPr lang="cs-CZ" sz="2800" dirty="0"/>
              <a:t>odborná způsobilost</a:t>
            </a:r>
          </a:p>
          <a:p>
            <a:r>
              <a:rPr lang="cs-CZ" sz="2800" dirty="0"/>
              <a:t>obvyklé bydliště nebo studium</a:t>
            </a:r>
          </a:p>
          <a:p>
            <a:r>
              <a:rPr lang="cs-CZ" sz="2800" dirty="0"/>
              <a:t>další podmínky</a:t>
            </a:r>
          </a:p>
          <a:p>
            <a:r>
              <a:rPr lang="cs-CZ" sz="2800" dirty="0" err="1"/>
              <a:t>spr</a:t>
            </a:r>
            <a:r>
              <a:rPr lang="cs-CZ" sz="2800" dirty="0"/>
              <a:t>. trest + trest ZŘMV, pozastavení </a:t>
            </a:r>
            <a:r>
              <a:rPr lang="cs-CZ" sz="2800" dirty="0" smtClean="0"/>
              <a:t>ŘO</a:t>
            </a:r>
            <a:endParaRPr lang="cs-CZ" sz="2800" dirty="0"/>
          </a:p>
          <a:p>
            <a:r>
              <a:rPr lang="cs-CZ" sz="2800" b="1" dirty="0"/>
              <a:t>v období </a:t>
            </a:r>
            <a:r>
              <a:rPr lang="cs-CZ" sz="2800" b="1" dirty="0" err="1"/>
              <a:t>předch</a:t>
            </a:r>
            <a:r>
              <a:rPr lang="cs-CZ" sz="2800" b="1" dirty="0"/>
              <a:t>. 1 roku nedosáhl počtu 12 b</a:t>
            </a:r>
            <a:r>
              <a:rPr lang="cs-CZ" sz="2800" b="1" dirty="0" smtClean="0"/>
              <a:t>.</a:t>
            </a:r>
            <a:endParaRPr lang="cs-CZ" sz="2800" dirty="0"/>
          </a:p>
          <a:p>
            <a:r>
              <a:rPr lang="cs-CZ" sz="2800" dirty="0"/>
              <a:t>není držitel ŘO v jiném členském státě</a:t>
            </a:r>
          </a:p>
          <a:p>
            <a:r>
              <a:rPr lang="cs-CZ" sz="2800" dirty="0"/>
              <a:t>nevykonává závazek zdržet se řízení mot. </a:t>
            </a:r>
            <a:r>
              <a:rPr lang="cs-CZ" sz="2800" dirty="0" smtClean="0"/>
              <a:t>vozidel…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02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</a:t>
            </a:r>
            <a:r>
              <a:rPr lang="cs-CZ" dirty="0" smtClean="0"/>
              <a:t>109-110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752528"/>
          </a:xfrm>
        </p:spPr>
        <p:txBody>
          <a:bodyPr/>
          <a:lstStyle/>
          <a:p>
            <a:r>
              <a:rPr lang="cs-CZ" sz="3200" dirty="0"/>
              <a:t>převzetí </a:t>
            </a:r>
            <a:r>
              <a:rPr lang="cs-CZ" sz="3200" dirty="0" smtClean="0"/>
              <a:t>osobně </a:t>
            </a:r>
            <a:r>
              <a:rPr lang="cs-CZ" sz="3200" dirty="0"/>
              <a:t>nebo prostřednictví zmocněné osoby na základě ověřené plné moci u ORP u kterého byla podána žádost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držitel ŘO nesmí mít více než jeden ŘP,</a:t>
            </a:r>
          </a:p>
          <a:p>
            <a:pPr marL="0" indent="0">
              <a:buNone/>
            </a:pPr>
            <a:r>
              <a:rPr lang="cs-CZ" sz="3200" dirty="0"/>
              <a:t>ŘP členského státu, ŘP vydaný cizím státem </a:t>
            </a:r>
            <a:r>
              <a:rPr lang="cs-CZ" sz="3200" b="1" dirty="0"/>
              <a:t>nebo řidičský průkaz neodpovídající úmluvám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85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VYDÁNÍ </a:t>
            </a:r>
            <a:r>
              <a:rPr lang="cs-CZ" sz="4000" dirty="0" smtClean="0"/>
              <a:t>KARTY ŘIDIČE § </a:t>
            </a:r>
            <a:r>
              <a:rPr lang="cs-CZ" sz="4000" dirty="0"/>
              <a:t>110a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12568"/>
          </a:xfrm>
        </p:spPr>
        <p:txBody>
          <a:bodyPr/>
          <a:lstStyle/>
          <a:p>
            <a:r>
              <a:rPr lang="cs-CZ" sz="3200" dirty="0" smtClean="0"/>
              <a:t>ORP vydá KŘ do 15 </a:t>
            </a:r>
            <a:r>
              <a:rPr lang="cs-CZ" sz="3200" dirty="0" err="1" smtClean="0"/>
              <a:t>prac</a:t>
            </a:r>
            <a:r>
              <a:rPr lang="cs-CZ" sz="3200" dirty="0" smtClean="0"/>
              <a:t>. dnů dle Nařízení Evropského parlamentu a Rady č.165/2014 žadateli, který:</a:t>
            </a:r>
          </a:p>
          <a:p>
            <a:pPr marL="0" indent="0">
              <a:buNone/>
            </a:pPr>
            <a:r>
              <a:rPr lang="cs-CZ" sz="2800" dirty="0" smtClean="0"/>
              <a:t>a) </a:t>
            </a:r>
            <a:r>
              <a:rPr lang="cs-CZ" sz="2800" b="1" dirty="0" smtClean="0"/>
              <a:t>má na území ČR obvyklé bydliště</a:t>
            </a:r>
          </a:p>
          <a:p>
            <a:pPr marL="0" indent="0">
              <a:buNone/>
            </a:pPr>
            <a:r>
              <a:rPr lang="cs-CZ" sz="2800" dirty="0" smtClean="0"/>
              <a:t>b) je držitelem příslušného ŘO</a:t>
            </a:r>
          </a:p>
          <a:p>
            <a:pPr marL="0" indent="0">
              <a:buNone/>
            </a:pPr>
            <a:r>
              <a:rPr lang="cs-CZ" sz="2800" dirty="0" smtClean="0"/>
              <a:t>c) není držitelem platné KŘ vydané ČR, jiným členským státem EU nebo smluvním státem AETR </a:t>
            </a:r>
            <a:r>
              <a:rPr lang="cs-CZ" sz="2000" dirty="0" smtClean="0"/>
              <a:t>(Evropská dohoda o práci osádek vozidel v mezinárodní silniční dopravě)</a:t>
            </a:r>
            <a:endParaRPr lang="cs-CZ" sz="2800" dirty="0" smtClean="0"/>
          </a:p>
          <a:p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65786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MŘP - § 111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52528"/>
          </a:xfrm>
        </p:spPr>
        <p:txBody>
          <a:bodyPr/>
          <a:lstStyle/>
          <a:p>
            <a:r>
              <a:rPr lang="cs-CZ" dirty="0"/>
              <a:t>vydání na základě žádosti</a:t>
            </a:r>
          </a:p>
          <a:p>
            <a:r>
              <a:rPr lang="cs-CZ" dirty="0"/>
              <a:t>převzetí pouze osobně</a:t>
            </a:r>
          </a:p>
          <a:p>
            <a:r>
              <a:rPr lang="cs-CZ" dirty="0"/>
              <a:t>držitel ŘO nesmí mít více než jeden MŘP vydaný podle „Vídně 1968“ a více než jeden MŘP vydaný podle „Ženevy 1949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409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ŘP A MŘP - § 113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/>
              <a:t>Důvody: </a:t>
            </a:r>
            <a:endParaRPr lang="cs-CZ" sz="3200" b="1" dirty="0" smtClean="0"/>
          </a:p>
          <a:p>
            <a:r>
              <a:rPr lang="cs-CZ" sz="3200" dirty="0" smtClean="0"/>
              <a:t>podmínění, omezení, odnětí nebo pozastavení ŘO, ZŘMV </a:t>
            </a:r>
          </a:p>
          <a:p>
            <a:r>
              <a:rPr lang="cs-CZ" sz="3200" dirty="0" smtClean="0"/>
              <a:t>neplatnost </a:t>
            </a:r>
            <a:r>
              <a:rPr lang="cs-CZ" sz="3200" dirty="0"/>
              <a:t>ŘP </a:t>
            </a:r>
            <a:endParaRPr lang="cs-CZ" sz="3200" dirty="0" smtClean="0"/>
          </a:p>
          <a:p>
            <a:r>
              <a:rPr lang="cs-CZ" sz="3200" dirty="0" smtClean="0"/>
              <a:t>vzdání </a:t>
            </a:r>
            <a:r>
              <a:rPr lang="cs-CZ" sz="3200" dirty="0"/>
              <a:t>se ŘO </a:t>
            </a:r>
            <a:endParaRPr lang="cs-CZ" sz="3200" dirty="0" smtClean="0"/>
          </a:p>
          <a:p>
            <a:r>
              <a:rPr lang="cs-CZ" sz="3200" dirty="0" smtClean="0"/>
              <a:t>zrušení </a:t>
            </a:r>
            <a:r>
              <a:rPr lang="cs-CZ" sz="3200" dirty="0"/>
              <a:t>podmínění nebo </a:t>
            </a:r>
            <a:r>
              <a:rPr lang="cs-CZ" sz="3200" dirty="0" smtClean="0"/>
              <a:t>omezení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39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ŘP A MŘP – § 114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392488"/>
          </a:xfrm>
        </p:spPr>
        <p:txBody>
          <a:bodyPr/>
          <a:lstStyle/>
          <a:p>
            <a:r>
              <a:rPr lang="cs-CZ" sz="3200" dirty="0"/>
              <a:t>na základě nabytí PM rozhodnutí o vrácení ŘO</a:t>
            </a:r>
          </a:p>
          <a:p>
            <a:r>
              <a:rPr lang="cs-CZ" sz="3200" dirty="0"/>
              <a:t>po pozbytí účinnosti pozastavení ŘO</a:t>
            </a:r>
          </a:p>
          <a:p>
            <a:r>
              <a:rPr lang="cs-CZ" sz="3200" dirty="0"/>
              <a:t>zanikne-li účinek exekučního příkazu</a:t>
            </a:r>
          </a:p>
          <a:p>
            <a:r>
              <a:rPr lang="cs-CZ" sz="3200" b="1" dirty="0"/>
              <a:t>je-li ŘP neplatný – nevrací se!!!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09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936104"/>
          </a:xfrm>
        </p:spPr>
        <p:txBody>
          <a:bodyPr/>
          <a:lstStyle/>
          <a:p>
            <a:r>
              <a:rPr lang="cs-CZ" sz="3600" dirty="0"/>
              <a:t>ZTRÁTA, ODCIZENÍ, POŠKOZENÍ NEBO ZNIČENÍ ŘP A MŘP - § 115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8" cy="4536504"/>
          </a:xfrm>
        </p:spPr>
        <p:txBody>
          <a:bodyPr/>
          <a:lstStyle/>
          <a:p>
            <a:r>
              <a:rPr lang="cs-CZ" sz="3200" dirty="0"/>
              <a:t>ohlášení neprodleně</a:t>
            </a:r>
          </a:p>
          <a:p>
            <a:r>
              <a:rPr lang="cs-CZ" sz="3200" dirty="0"/>
              <a:t>ORP vydává bezodkladně </a:t>
            </a:r>
            <a:r>
              <a:rPr lang="cs-CZ" sz="3200" b="1" dirty="0"/>
              <a:t>Potvrzení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b="1" dirty="0" smtClean="0"/>
              <a:t>o </a:t>
            </a:r>
            <a:r>
              <a:rPr lang="cs-CZ" sz="3200" b="1" dirty="0"/>
              <a:t>oznámení ztráty, odcizení </a:t>
            </a:r>
            <a:r>
              <a:rPr lang="cs-CZ" sz="3200" b="1" dirty="0" smtClean="0"/>
              <a:t>poškození 	nebo </a:t>
            </a:r>
            <a:r>
              <a:rPr lang="cs-CZ" sz="3200" b="1" dirty="0"/>
              <a:t>zničení ŘP</a:t>
            </a:r>
          </a:p>
          <a:p>
            <a:pPr marL="914400" lvl="2" indent="0">
              <a:buNone/>
            </a:pPr>
            <a:r>
              <a:rPr lang="cs-CZ" sz="3200" dirty="0"/>
              <a:t>- platné 30 dní</a:t>
            </a:r>
          </a:p>
          <a:p>
            <a:pPr marL="914400" lvl="2" indent="0">
              <a:buNone/>
            </a:pPr>
            <a:r>
              <a:rPr lang="cs-CZ" sz="3200" dirty="0"/>
              <a:t>- platné pouze na území České republiky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2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 smtClean="0"/>
              <a:t>VÝMĚNA ŘP ČLENSKÉHO STÁTU, ŘP VYDANÉHO CIZÍM STÁTEM - § 116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040560"/>
          </a:xfrm>
        </p:spPr>
        <p:txBody>
          <a:bodyPr/>
          <a:lstStyle/>
          <a:p>
            <a:r>
              <a:rPr lang="cs-CZ" sz="3200" dirty="0"/>
              <a:t>ŘP členského státu – </a:t>
            </a:r>
            <a:r>
              <a:rPr lang="cs-CZ" sz="2800" b="1" dirty="0"/>
              <a:t>může požádat </a:t>
            </a:r>
            <a:r>
              <a:rPr lang="cs-CZ" sz="2800" dirty="0" smtClean="0"/>
              <a:t>o </a:t>
            </a:r>
            <a:r>
              <a:rPr lang="cs-CZ" sz="2800" dirty="0"/>
              <a:t>výměnu</a:t>
            </a:r>
            <a:r>
              <a:rPr lang="cs-CZ" sz="3200" dirty="0"/>
              <a:t> </a:t>
            </a:r>
            <a:r>
              <a:rPr lang="cs-CZ" sz="3200" dirty="0" smtClean="0"/>
              <a:t>				      </a:t>
            </a:r>
            <a:r>
              <a:rPr lang="cs-CZ" sz="2400" dirty="0" smtClean="0"/>
              <a:t>(</a:t>
            </a:r>
            <a:r>
              <a:rPr lang="cs-CZ" sz="2400" dirty="0"/>
              <a:t>nemusí)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může požádat o vydání českého ŘP 		</a:t>
            </a:r>
            <a:r>
              <a:rPr lang="cs-CZ" sz="3200" dirty="0" smtClean="0"/>
              <a:t>náhradou </a:t>
            </a:r>
            <a:r>
              <a:rPr lang="cs-CZ" sz="3200" dirty="0"/>
              <a:t>za ŘP ztracený, </a:t>
            </a:r>
            <a:r>
              <a:rPr lang="cs-CZ" sz="3200" dirty="0" smtClean="0"/>
              <a:t>odcizený, 			zničený nebo </a:t>
            </a:r>
            <a:r>
              <a:rPr lang="cs-CZ" sz="3200" dirty="0"/>
              <a:t>poškozený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po výměně  ORP daný ŘP vrátí státu, který 	</a:t>
            </a:r>
            <a:r>
              <a:rPr lang="cs-CZ" sz="3200" dirty="0" smtClean="0"/>
              <a:t>ŘP </a:t>
            </a:r>
            <a:r>
              <a:rPr lang="cs-CZ" sz="3200" dirty="0"/>
              <a:t>členského státu vydal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8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VÝMĚNA ŘP ČLENSKÉHO STÁTU, ŘP VYDANÉHO CIZÍM STÁTEM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40560"/>
          </a:xfrm>
        </p:spPr>
        <p:txBody>
          <a:bodyPr/>
          <a:lstStyle/>
          <a:p>
            <a:r>
              <a:rPr lang="cs-CZ" sz="3200" dirty="0"/>
              <a:t>ŘP vydaného cizím státem – v případě že má na území ČR trvalý nebo přechodný pobyt na dobu delší než 1 rok, </a:t>
            </a:r>
            <a:r>
              <a:rPr lang="cs-CZ" sz="3200" b="1" dirty="0"/>
              <a:t>je povinen požádat </a:t>
            </a:r>
            <a:r>
              <a:rPr lang="cs-CZ" sz="3200" dirty="0"/>
              <a:t>o výměnu a to do 3 měsíců ode dne povolení pobytu</a:t>
            </a:r>
          </a:p>
          <a:p>
            <a:pPr marL="0" indent="0">
              <a:buNone/>
            </a:pPr>
            <a:r>
              <a:rPr lang="cs-CZ" sz="3200" dirty="0" smtClean="0"/>
              <a:t>- </a:t>
            </a:r>
            <a:r>
              <a:rPr lang="cs-CZ" sz="3200" dirty="0"/>
              <a:t>po výměně  ORP daný ŘP vrátí státu, který </a:t>
            </a:r>
            <a:r>
              <a:rPr lang="cs-CZ" sz="3200" dirty="0" smtClean="0"/>
              <a:t>ŘP </a:t>
            </a:r>
            <a:r>
              <a:rPr lang="cs-CZ" sz="3200" dirty="0"/>
              <a:t>vydal nebo na žádost držitele ŘP vydaný 	</a:t>
            </a:r>
            <a:r>
              <a:rPr lang="cs-CZ" sz="3200" dirty="0" smtClean="0"/>
              <a:t>cizím </a:t>
            </a:r>
            <a:r>
              <a:rPr lang="cs-CZ" sz="3200" dirty="0"/>
              <a:t>státem uschová do doby jeho opětovné </a:t>
            </a:r>
            <a:r>
              <a:rPr lang="cs-CZ" sz="3200" dirty="0" smtClean="0"/>
              <a:t>výměny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290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VÝMĚNA ŘP NEODPOVÍDAJÍCÍHO ÚMLUVÁM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12968" cy="5040560"/>
          </a:xfrm>
        </p:spPr>
        <p:txBody>
          <a:bodyPr/>
          <a:lstStyle/>
          <a:p>
            <a:r>
              <a:rPr lang="cs-CZ" b="1" dirty="0"/>
              <a:t>má-li držitel řidičského průkazu neodpovídajícího </a:t>
            </a:r>
            <a:r>
              <a:rPr lang="pt-BR" b="1" dirty="0"/>
              <a:t>úmluvám na území </a:t>
            </a:r>
            <a:r>
              <a:rPr lang="cs-CZ" b="1" dirty="0"/>
              <a:t>ČR </a:t>
            </a:r>
            <a:r>
              <a:rPr lang="pt-BR" b="1" u="sng" dirty="0"/>
              <a:t>obvyklé</a:t>
            </a:r>
            <a:r>
              <a:rPr lang="cs-CZ" b="1" u="sng" dirty="0"/>
              <a:t> bydliště</a:t>
            </a:r>
            <a:r>
              <a:rPr lang="cs-CZ" b="1" dirty="0"/>
              <a:t>, může požádat o vydání řidičského průkazu výměnou za tento řidičský průkaz</a:t>
            </a:r>
          </a:p>
          <a:p>
            <a:pPr marL="0" indent="0">
              <a:buNone/>
            </a:pPr>
            <a:r>
              <a:rPr lang="cs-CZ" b="1" dirty="0"/>
              <a:t>- </a:t>
            </a:r>
            <a:r>
              <a:rPr lang="cs-CZ" sz="3200" dirty="0"/>
              <a:t>doloží přezkoušení z odborné způsobilosti a posudek o zdravotní způsobilosti </a:t>
            </a:r>
            <a:r>
              <a:rPr lang="cs-CZ" sz="2400" dirty="0"/>
              <a:t>(</a:t>
            </a:r>
            <a:r>
              <a:rPr lang="cs-CZ" sz="2400" dirty="0" err="1"/>
              <a:t>né</a:t>
            </a:r>
            <a:r>
              <a:rPr lang="cs-CZ" sz="2400" dirty="0"/>
              <a:t> starší 30 dní)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827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VÝMĚNA ŘP NEODPOVÍDAJÍCÍHO ÚMLUVÁM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/>
          <a:lstStyle/>
          <a:p>
            <a:r>
              <a:rPr lang="cs-CZ" dirty="0"/>
              <a:t>má-li držitel řidičského průkazu </a:t>
            </a:r>
            <a:r>
              <a:rPr lang="cs-CZ" b="1" dirty="0"/>
              <a:t>neodpovídajícího úmluvám, který byl vydán státem, jenž na základě vzájemnosti uznává řidičské průkazy, na území ČR </a:t>
            </a:r>
            <a:r>
              <a:rPr lang="cs-CZ" b="1" u="sng" dirty="0"/>
              <a:t>obvyklé bydliště</a:t>
            </a:r>
            <a:r>
              <a:rPr lang="cs-CZ" dirty="0"/>
              <a:t>, může požádat o vydání řidičského průkazu výměnou za tento řidičský průkaz</a:t>
            </a:r>
          </a:p>
          <a:p>
            <a:pPr marL="0" indent="0">
              <a:buNone/>
            </a:pPr>
            <a:r>
              <a:rPr lang="cs-CZ" sz="2800" dirty="0"/>
              <a:t>- dokládá jen zdravotní způsobilost </a:t>
            </a:r>
            <a:r>
              <a:rPr lang="cs-CZ" sz="2400" dirty="0"/>
              <a:t>(</a:t>
            </a:r>
            <a:r>
              <a:rPr lang="cs-CZ" sz="2400" dirty="0" err="1"/>
              <a:t>né</a:t>
            </a:r>
            <a:r>
              <a:rPr lang="cs-CZ" sz="2400" dirty="0"/>
              <a:t> starší 30 dní)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487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ŘO - § 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206680" cy="5040560"/>
          </a:xfrm>
        </p:spPr>
        <p:txBody>
          <a:bodyPr/>
          <a:lstStyle/>
          <a:p>
            <a:pPr algn="just"/>
            <a:r>
              <a:rPr lang="cs-CZ" sz="3200" dirty="0"/>
              <a:t>ŘO nelze udělit osobě, jejíž ŘO bylo v jiném členském státě pozastaveno nebo odejmuto, nebo jí byl uložen zákaz činnosti spočívající v ZŘMV, pokud neuplynula doba pro opětovné udělení ŘO</a:t>
            </a:r>
          </a:p>
          <a:p>
            <a:r>
              <a:rPr lang="cs-CZ" sz="3200" b="1" dirty="0"/>
              <a:t>dále nelze udělit osobě, která jej pozbyla a nesplňuje podmínky pro jeho vrácení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303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VÝMĚNA ŘP ČLENSKÉHO STÁTU, ŘP VYDANÉHO CIZÍM STÁTEM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752528"/>
          </a:xfrm>
        </p:spPr>
        <p:txBody>
          <a:bodyPr/>
          <a:lstStyle/>
          <a:p>
            <a:r>
              <a:rPr lang="cs-CZ" sz="3200" dirty="0"/>
              <a:t>má-li obecní úřad při výměně pochybnost, může si daný ŘP cestou MD prověřit</a:t>
            </a:r>
          </a:p>
          <a:p>
            <a:r>
              <a:rPr lang="cs-CZ" sz="3200" dirty="0"/>
              <a:t>povinnost výměny se nevztahuje na diplomaty</a:t>
            </a:r>
          </a:p>
          <a:p>
            <a:r>
              <a:rPr lang="cs-CZ" sz="3200" dirty="0"/>
              <a:t>pokud si přeci jen diplomat ŘP vymění, zůstává uschován na MD do jeho opětovné výměny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NEPLATNOST ŘP, MŘP - § 118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00600"/>
          </a:xfrm>
        </p:spPr>
        <p:txBody>
          <a:bodyPr/>
          <a:lstStyle/>
          <a:p>
            <a:r>
              <a:rPr lang="cs-CZ" sz="2800" dirty="0"/>
              <a:t>uplynutí doby platnosti</a:t>
            </a:r>
          </a:p>
          <a:p>
            <a:r>
              <a:rPr lang="cs-CZ" sz="2800" dirty="0"/>
              <a:t>údaje o ŘO neodpovídají skutečnosti</a:t>
            </a:r>
          </a:p>
          <a:p>
            <a:r>
              <a:rPr lang="cs-CZ" sz="2800" dirty="0"/>
              <a:t>jsou v něm neoprávněně provedeny zápisy, změny, opravy nebo úpravy</a:t>
            </a:r>
          </a:p>
          <a:p>
            <a:r>
              <a:rPr lang="cs-CZ" sz="2800" dirty="0"/>
              <a:t>je poškozený tak, že záznamy jsou nečitelné</a:t>
            </a:r>
          </a:p>
          <a:p>
            <a:r>
              <a:rPr lang="cs-CZ" sz="2800" dirty="0"/>
              <a:t>byla ohlášena jeho ztráta, odcizení, poškození nebo zničení</a:t>
            </a:r>
          </a:p>
          <a:p>
            <a:r>
              <a:rPr lang="cs-CZ" sz="2800" dirty="0"/>
              <a:t>v případě nesplnění podmínky výměny ŘP vydaného cizím státem </a:t>
            </a:r>
            <a:r>
              <a:rPr lang="cs-CZ" sz="2000" dirty="0"/>
              <a:t>(nepožádal o výměnu do 3 měsíců)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1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ŘIDIČŮ - § 119-120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040560"/>
          </a:xfrm>
        </p:spPr>
        <p:txBody>
          <a:bodyPr/>
          <a:lstStyle/>
          <a:p>
            <a:r>
              <a:rPr lang="cs-CZ" dirty="0"/>
              <a:t>Informační systém veřejné správy, jehož správcem je ORP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u="sng" dirty="0"/>
              <a:t>nově obsahuje:</a:t>
            </a:r>
          </a:p>
          <a:p>
            <a:pPr marL="0" indent="0">
              <a:buNone/>
            </a:pPr>
            <a:r>
              <a:rPr lang="cs-CZ" dirty="0"/>
              <a:t>  - údaje o zadržení řidičského průkazu</a:t>
            </a:r>
          </a:p>
          <a:p>
            <a:pPr marL="0" indent="0">
              <a:buNone/>
            </a:pPr>
            <a:r>
              <a:rPr lang="cs-CZ" dirty="0"/>
              <a:t> - údaje o mentorovi v rozsahu údajů, které </a:t>
            </a:r>
            <a:r>
              <a:rPr lang="cs-CZ" dirty="0" smtClean="0"/>
              <a:t>jsou </a:t>
            </a:r>
            <a:r>
              <a:rPr lang="cs-CZ" dirty="0"/>
              <a:t>uvedeny v jeho řidičském průkazu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986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ŘIDIČŮ - § 121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472608"/>
          </a:xfrm>
        </p:spPr>
        <p:txBody>
          <a:bodyPr/>
          <a:lstStyle/>
          <a:p>
            <a:r>
              <a:rPr lang="cs-CZ" dirty="0"/>
              <a:t>Výdej dat – pouze na základě písemné žádosti</a:t>
            </a:r>
          </a:p>
          <a:p>
            <a:pPr lvl="1"/>
            <a:r>
              <a:rPr lang="cs-CZ" sz="2400" dirty="0"/>
              <a:t>orgánům státní správy</a:t>
            </a:r>
          </a:p>
          <a:p>
            <a:pPr lvl="1"/>
            <a:r>
              <a:rPr lang="cs-CZ" sz="2400" dirty="0"/>
              <a:t>soudům, státním zastupitelstvím</a:t>
            </a:r>
          </a:p>
          <a:p>
            <a:pPr lvl="1"/>
            <a:r>
              <a:rPr lang="cs-CZ" sz="2400" dirty="0"/>
              <a:t>orgánům pověřeným zvláštními předpisy</a:t>
            </a:r>
          </a:p>
          <a:p>
            <a:pPr lvl="1"/>
            <a:r>
              <a:rPr lang="cs-CZ" sz="2400" dirty="0"/>
              <a:t>orgánům činným v trestním řízení</a:t>
            </a:r>
          </a:p>
          <a:p>
            <a:pPr lvl="1"/>
            <a:r>
              <a:rPr lang="cs-CZ" sz="2400" dirty="0"/>
              <a:t>obcím</a:t>
            </a:r>
          </a:p>
          <a:p>
            <a:pPr lvl="1"/>
            <a:r>
              <a:rPr lang="cs-CZ" sz="2400" dirty="0"/>
              <a:t>fyzickým osobám (údaje o nich vedené)</a:t>
            </a:r>
          </a:p>
          <a:p>
            <a:pPr lvl="1"/>
            <a:r>
              <a:rPr lang="cs-CZ" sz="2400" dirty="0"/>
              <a:t>jiným FO nebo PO na základě ověřeného souhlasu dané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07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pokuta příkazem na místě </a:t>
            </a:r>
            <a:r>
              <a:rPr lang="cs-CZ" sz="3200" dirty="0"/>
              <a:t>–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ke </a:t>
            </a:r>
            <a:r>
              <a:rPr lang="cs-CZ" sz="3200" dirty="0"/>
              <a:t>dni </a:t>
            </a:r>
            <a:r>
              <a:rPr lang="cs-CZ" sz="3200" dirty="0" smtClean="0"/>
              <a:t>uložení</a:t>
            </a:r>
            <a:endParaRPr lang="cs-CZ" sz="3200" dirty="0"/>
          </a:p>
          <a:p>
            <a:r>
              <a:rPr lang="cs-CZ" sz="3200" b="1" dirty="0"/>
              <a:t>uložení správního trestu či trestu </a:t>
            </a:r>
            <a:r>
              <a:rPr lang="cs-CZ" sz="3200" dirty="0"/>
              <a:t>– </a:t>
            </a:r>
            <a:r>
              <a:rPr lang="cs-CZ" sz="3200" dirty="0" smtClean="0"/>
              <a:t>	ke dni nabytí </a:t>
            </a:r>
            <a:r>
              <a:rPr lang="cs-CZ" sz="3200" dirty="0"/>
              <a:t>PM rozhodnutí</a:t>
            </a:r>
          </a:p>
          <a:p>
            <a:pPr marL="783000" lvl="2" indent="0">
              <a:buNone/>
            </a:pPr>
            <a:r>
              <a:rPr lang="cs-CZ" sz="3200" dirty="0" smtClean="0"/>
              <a:t>- není-li </a:t>
            </a:r>
            <a:r>
              <a:rPr lang="cs-CZ" sz="3200" dirty="0"/>
              <a:t>rozhodnutí opatřeno doložkou právní moci, považuje se za nedoručené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224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84576"/>
          </a:xfrm>
        </p:spPr>
        <p:txBody>
          <a:bodyPr/>
          <a:lstStyle/>
          <a:p>
            <a:r>
              <a:rPr lang="cs-CZ" sz="3200" b="1" dirty="0"/>
              <a:t>na žádost řidiče podanou u příslušného ORP se řidiči zasílají informace o každé změně v jeho bodovém hodnocení</a:t>
            </a:r>
          </a:p>
          <a:p>
            <a:r>
              <a:rPr lang="cs-CZ" sz="3200" b="1" dirty="0"/>
              <a:t>dosáhl-li řidič celkového počtu 12 bodů provedením </a:t>
            </a:r>
            <a:r>
              <a:rPr lang="pl-PL" sz="3200" b="1" dirty="0"/>
              <a:t>záznamu bodů za skutek, pro který pozbyl </a:t>
            </a:r>
            <a:r>
              <a:rPr lang="cs-CZ" sz="3200" b="1" dirty="0"/>
              <a:t>ŘO podle § 94a, považuje se za den pozbytí ŘO den, kdy došlo k pozbytí ŘO podle § 94a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495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536504"/>
          </a:xfrm>
        </p:spPr>
        <p:txBody>
          <a:bodyPr/>
          <a:lstStyle/>
          <a:p>
            <a:r>
              <a:rPr lang="cs-CZ" sz="3200" dirty="0"/>
              <a:t>v případě dosažení 12 bodů – ORP </a:t>
            </a:r>
            <a:r>
              <a:rPr lang="cs-CZ" sz="3200" b="1" dirty="0"/>
              <a:t>neprodleně</a:t>
            </a:r>
            <a:r>
              <a:rPr lang="cs-CZ" sz="3200" dirty="0"/>
              <a:t> tuto skutečnost oznámí řidiči</a:t>
            </a:r>
          </a:p>
          <a:p>
            <a:r>
              <a:rPr lang="cs-CZ" sz="3200" dirty="0"/>
              <a:t>řidič pozbývá ŘO </a:t>
            </a:r>
            <a:r>
              <a:rPr lang="cs-CZ" sz="3200" b="1" dirty="0"/>
              <a:t>uplynutím 5 pracovních dnů </a:t>
            </a:r>
            <a:r>
              <a:rPr lang="cs-CZ" sz="3200" dirty="0"/>
              <a:t>ode dne doručení oznámení</a:t>
            </a:r>
          </a:p>
          <a:p>
            <a:r>
              <a:rPr lang="cs-CZ" sz="3200" dirty="0"/>
              <a:t>jedná-li se o držitele cizího ŘP, je ORP povinen tuto skutečnost oznámit MD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51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040560"/>
          </a:xfrm>
        </p:spPr>
        <p:txBody>
          <a:bodyPr/>
          <a:lstStyle/>
          <a:p>
            <a:r>
              <a:rPr lang="cs-CZ" sz="3200" dirty="0"/>
              <a:t>držitel ŘP členského státu nebo cizího ŘP dosažením 12 bodů pouze </a:t>
            </a:r>
            <a:r>
              <a:rPr lang="cs-CZ" sz="3200" b="1" dirty="0"/>
              <a:t>pozbývá právo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   k </a:t>
            </a:r>
            <a:r>
              <a:rPr lang="cs-CZ" sz="3200" b="1" dirty="0"/>
              <a:t>řízení </a:t>
            </a:r>
            <a:r>
              <a:rPr lang="cs-CZ" sz="3200" dirty="0"/>
              <a:t>motorových vozidel na území ČR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b="1" dirty="0" smtClean="0"/>
              <a:t>   po </a:t>
            </a:r>
            <a:r>
              <a:rPr lang="cs-CZ" sz="3200" b="1" dirty="0"/>
              <a:t>dobu 1 roku</a:t>
            </a:r>
          </a:p>
          <a:p>
            <a:r>
              <a:rPr lang="cs-CZ" sz="3200" dirty="0" smtClean="0"/>
              <a:t>lhůta </a:t>
            </a:r>
            <a:r>
              <a:rPr lang="cs-CZ" sz="3200" dirty="0"/>
              <a:t>běží od uložení pokuty v blokovém řízení nebo od nabytí PM rozhodnutí o přestupku nebo trestném činu, kterým dosáhl 12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733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752528"/>
          </a:xfrm>
        </p:spPr>
        <p:txBody>
          <a:bodyPr/>
          <a:lstStyle/>
          <a:p>
            <a:r>
              <a:rPr lang="cs-CZ" b="1" dirty="0"/>
              <a:t>ke dni pozbytí řidičského oprávnění nebo práva k řízení motorového vozidla zaznamená příslušný obecní úřad obce s rozšířenou působností v registru řidičů odečtení všech dosažených bodů (i „</a:t>
            </a:r>
            <a:r>
              <a:rPr lang="cs-CZ" b="1" dirty="0" err="1"/>
              <a:t>neřidiči</a:t>
            </a:r>
            <a:r>
              <a:rPr lang="cs-CZ" b="1" dirty="0"/>
              <a:t>“)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581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123d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9187"/>
            <a:ext cx="8640960" cy="5608165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/>
              <a:t>Po 12 bodech</a:t>
            </a:r>
          </a:p>
          <a:p>
            <a:r>
              <a:rPr lang="cs-CZ" sz="3200" dirty="0"/>
              <a:t>po uplynutí 1 roku ode dne pozbytí ŘO</a:t>
            </a:r>
          </a:p>
          <a:p>
            <a:r>
              <a:rPr lang="cs-CZ" sz="3200" dirty="0"/>
              <a:t>žádost o vrácení musí mít písemnou formu</a:t>
            </a:r>
          </a:p>
          <a:p>
            <a:pPr marL="914400" lvl="2" indent="0">
              <a:buNone/>
            </a:pPr>
            <a:r>
              <a:rPr lang="cs-CZ" sz="3200" dirty="0"/>
              <a:t>+ přezkoušení z odborné způsobilosti</a:t>
            </a:r>
          </a:p>
          <a:p>
            <a:pPr marL="914400" lvl="2" indent="0">
              <a:buNone/>
            </a:pPr>
            <a:r>
              <a:rPr lang="cs-CZ" sz="3200" dirty="0"/>
              <a:t>+ prokázání zdravotní způsobilosti </a:t>
            </a:r>
          </a:p>
          <a:p>
            <a:pPr marL="914400" lvl="2" indent="0">
              <a:buNone/>
            </a:pPr>
            <a:r>
              <a:rPr lang="cs-CZ" sz="3200" dirty="0"/>
              <a:t>+ prokázání psychické způsobilosti </a:t>
            </a:r>
          </a:p>
          <a:p>
            <a:pPr marL="914400" lvl="2" indent="0">
              <a:buNone/>
            </a:pPr>
            <a:r>
              <a:rPr lang="cs-CZ" dirty="0"/>
              <a:t>(v případě povinnosti dle § 102f – ještě prokázání absolvování dopravně psychologického pohovoru a školení začínajících řidičů)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0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15 let – AM</a:t>
            </a:r>
          </a:p>
          <a:p>
            <a:r>
              <a:rPr lang="cs-CZ" sz="2800" dirty="0"/>
              <a:t>16 let – A1</a:t>
            </a:r>
          </a:p>
          <a:p>
            <a:r>
              <a:rPr lang="cs-CZ" sz="2800" dirty="0"/>
              <a:t>17 let – B1, T</a:t>
            </a:r>
          </a:p>
          <a:p>
            <a:r>
              <a:rPr lang="cs-CZ" sz="2800" dirty="0"/>
              <a:t>18 let – A2, B, BE, C1, C1E</a:t>
            </a:r>
          </a:p>
          <a:p>
            <a:r>
              <a:rPr lang="cs-CZ" sz="2800" dirty="0"/>
              <a:t>21 let – C, CE, D1 a D1E</a:t>
            </a:r>
          </a:p>
          <a:p>
            <a:r>
              <a:rPr lang="cs-CZ" sz="2800" dirty="0"/>
              <a:t>24 let – A, D, DE</a:t>
            </a:r>
          </a:p>
          <a:p>
            <a:pPr marL="0" indent="0">
              <a:buNone/>
            </a:pPr>
            <a:r>
              <a:rPr lang="cs-CZ" sz="2800" dirty="0"/>
              <a:t>- do 18 let nutný </a:t>
            </a:r>
            <a:r>
              <a:rPr lang="cs-CZ" sz="2800" b="1" dirty="0"/>
              <a:t>souhlas zákonného zástupce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06" y="1628800"/>
            <a:ext cx="3108673" cy="26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5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VRÁCENÍ ŘO - § 123d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4464496"/>
          </a:xfrm>
        </p:spPr>
        <p:txBody>
          <a:bodyPr/>
          <a:lstStyle/>
          <a:p>
            <a:r>
              <a:rPr lang="cs-CZ" b="1" dirty="0"/>
              <a:t>ŘO nelze vrátit osobě, která   </a:t>
            </a:r>
            <a:r>
              <a:rPr lang="cs-CZ" b="1" dirty="0" smtClean="0"/>
              <a:t>         v </a:t>
            </a:r>
            <a:r>
              <a:rPr lang="cs-CZ" b="1" dirty="0"/>
              <a:t>období </a:t>
            </a:r>
            <a:r>
              <a:rPr lang="cs-CZ" b="1" dirty="0" smtClean="0"/>
              <a:t>předcházejícího </a:t>
            </a:r>
            <a:r>
              <a:rPr lang="cs-CZ" b="1" dirty="0"/>
              <a:t>1 roku dosáhla počtu 12 bodů </a:t>
            </a:r>
            <a:r>
              <a:rPr lang="cs-CZ" b="1" dirty="0" smtClean="0"/>
              <a:t> </a:t>
            </a:r>
            <a:r>
              <a:rPr lang="cs-CZ" b="1" dirty="0"/>
              <a:t>v bodovém hodnocení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436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/>
          <a:lstStyle/>
          <a:p>
            <a:r>
              <a:rPr lang="cs-CZ" sz="3200" dirty="0" smtClean="0"/>
              <a:t>Kterýkoli </a:t>
            </a:r>
            <a:r>
              <a:rPr lang="cs-CZ" sz="3200" dirty="0"/>
              <a:t>ORP je příslušný k</a:t>
            </a:r>
          </a:p>
          <a:p>
            <a:pPr marL="0" indent="0">
              <a:buNone/>
            </a:pPr>
            <a:r>
              <a:rPr lang="cs-CZ" sz="3200" dirty="0"/>
              <a:t> a) vedení řízení o</a:t>
            </a:r>
          </a:p>
          <a:p>
            <a:pPr marL="0" indent="0">
              <a:buNone/>
            </a:pPr>
            <a:r>
              <a:rPr lang="cs-CZ" sz="3200" dirty="0"/>
              <a:t>	- udělení nebo rozšíření ŘO</a:t>
            </a:r>
          </a:p>
          <a:p>
            <a:pPr marL="0" indent="0">
              <a:buNone/>
            </a:pPr>
            <a:r>
              <a:rPr lang="cs-CZ" sz="3200" dirty="0"/>
              <a:t>	- vydání ŘP nebo MŘP</a:t>
            </a:r>
          </a:p>
          <a:p>
            <a:pPr marL="0" indent="0">
              <a:buNone/>
            </a:pPr>
            <a:r>
              <a:rPr lang="cs-CZ" sz="3200" dirty="0"/>
              <a:t>	- vydání PKŘ</a:t>
            </a:r>
          </a:p>
          <a:p>
            <a:pPr marL="0" indent="0">
              <a:buNone/>
            </a:pPr>
            <a:r>
              <a:rPr lang="cs-CZ" sz="3200" dirty="0"/>
              <a:t>	- výměně ŘP členského státu nebo </a:t>
            </a:r>
            <a:r>
              <a:rPr lang="cs-CZ" sz="3200" dirty="0" smtClean="0"/>
              <a:t>ŘP 		vydaného cizím </a:t>
            </a:r>
            <a:r>
              <a:rPr lang="cs-CZ" sz="3200" dirty="0"/>
              <a:t>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/>
          <a:lstStyle/>
          <a:p>
            <a:r>
              <a:rPr lang="cs-CZ" sz="3200" dirty="0" smtClean="0"/>
              <a:t>Kterýkoli </a:t>
            </a:r>
            <a:r>
              <a:rPr lang="cs-CZ" sz="3200" dirty="0"/>
              <a:t>ORP je příslušný k  b) přijetí:</a:t>
            </a:r>
          </a:p>
          <a:p>
            <a:pPr marL="0" indent="0">
              <a:buNone/>
            </a:pPr>
            <a:r>
              <a:rPr lang="cs-CZ" sz="3200" dirty="0"/>
              <a:t>- vzdání se ŘO</a:t>
            </a:r>
          </a:p>
          <a:p>
            <a:pPr marL="0" indent="0">
              <a:buNone/>
            </a:pPr>
            <a:r>
              <a:rPr lang="cs-CZ" sz="3200" dirty="0"/>
              <a:t>- oznámení změny údajů v ŘP nebo MŘP</a:t>
            </a:r>
          </a:p>
          <a:p>
            <a:pPr marL="0" indent="0">
              <a:buNone/>
            </a:pPr>
            <a:r>
              <a:rPr lang="cs-CZ" sz="3200" dirty="0"/>
              <a:t>- vrácené nebo odevzdané PKŘ,  </a:t>
            </a:r>
          </a:p>
          <a:p>
            <a:pPr marL="0" indent="0">
              <a:buNone/>
            </a:pPr>
            <a:r>
              <a:rPr lang="cs-CZ" sz="3200" dirty="0"/>
              <a:t>- ohlášení ztráty, odcizení, poškození nebo zničení ŘP nebo MŘP a </a:t>
            </a:r>
          </a:p>
          <a:p>
            <a:pPr marL="0" indent="0">
              <a:buNone/>
            </a:pPr>
            <a:r>
              <a:rPr lang="cs-CZ" sz="3200" dirty="0"/>
              <a:t>- k dalším souvisejícím úkonům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949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544616"/>
          </a:xfrm>
        </p:spPr>
        <p:txBody>
          <a:bodyPr/>
          <a:lstStyle/>
          <a:p>
            <a:r>
              <a:rPr lang="cs-CZ" sz="3200" b="1" dirty="0"/>
              <a:t>Kterýkoli ORP je příslušný k</a:t>
            </a:r>
          </a:p>
          <a:p>
            <a:pPr marL="0" indent="0">
              <a:buNone/>
            </a:pPr>
            <a:r>
              <a:rPr lang="cs-CZ" sz="3200" dirty="0"/>
              <a:t>c) poskytnutí údajů z registru řidičů nebo k vydání výpisu z registru řidičů o záznamech bodového hodnocení</a:t>
            </a:r>
          </a:p>
          <a:p>
            <a:pPr marL="0" indent="0">
              <a:buNone/>
            </a:pPr>
            <a:r>
              <a:rPr lang="cs-CZ" sz="3200" dirty="0"/>
              <a:t>d) vydání karty řidiče a přijetí odevzdané karty řidiče</a:t>
            </a:r>
          </a:p>
          <a:p>
            <a:pPr marL="0" indent="0">
              <a:buNone/>
            </a:pPr>
            <a:r>
              <a:rPr lang="cs-CZ" sz="3200" b="1" dirty="0"/>
              <a:t>e) </a:t>
            </a:r>
            <a:r>
              <a:rPr lang="pt-BR" sz="3200" b="1" dirty="0"/>
              <a:t>zápisu mentora do registru řidičů a zrušení tohoto</a:t>
            </a:r>
            <a:r>
              <a:rPr lang="cs-CZ" sz="3200" b="1" dirty="0"/>
              <a:t> zápisu na žádost sedmnáctiletého řidiče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14848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52528"/>
          </a:xfrm>
        </p:spPr>
        <p:txBody>
          <a:bodyPr/>
          <a:lstStyle/>
          <a:p>
            <a:r>
              <a:rPr lang="cs-CZ" dirty="0"/>
              <a:t>řízení zahájená přede dnem nabytí účinnosti tohoto zákona se dokončí a práva a povinnosti s nimi </a:t>
            </a:r>
            <a:r>
              <a:rPr lang="pt-BR" dirty="0"/>
              <a:t>související se posoudí podle zákona </a:t>
            </a:r>
            <a:r>
              <a:rPr lang="cs-CZ" dirty="0"/>
              <a:t>ve znění účinném přede dnem nabytí účinnosti tohoto zákona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845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752528"/>
          </a:xfrm>
        </p:spPr>
        <p:txBody>
          <a:bodyPr/>
          <a:lstStyle/>
          <a:p>
            <a:r>
              <a:rPr lang="cs-CZ" dirty="0"/>
              <a:t>v souvislosti s přestupkem nebo trestným činem spáchaným přede dnem nabytí účinnosti tohoto zákona povinnost absolvovat dopravně psychologický pohovor a školení začínajících řidičů nevzniká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757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/>
          <a:lstStyle/>
          <a:p>
            <a:r>
              <a:rPr lang="cs-CZ" sz="3200" dirty="0"/>
              <a:t>zaznamenávají-li se po dni nabytí účinnosti tohoto zákona body za jednání spáchaná přede dnem </a:t>
            </a:r>
            <a:r>
              <a:rPr lang="fi-FI" sz="3200" dirty="0"/>
              <a:t>nabytí účinnosti tohoto zákona, zaznamenají se ve</a:t>
            </a:r>
            <a:r>
              <a:rPr lang="cs-CZ" sz="3200" dirty="0"/>
              <a:t> výši podle zákona účinném </a:t>
            </a:r>
            <a:r>
              <a:rPr lang="pl-PL" sz="3200" dirty="0"/>
              <a:t>přede dnem nabytí účinnosti tohoto zákona; je-li to </a:t>
            </a:r>
            <a:r>
              <a:rPr lang="cs-CZ" sz="3200" dirty="0"/>
              <a:t>pro řidiče příznivější, zaznamenají se ve výši podle zákona ve znění účinném ode dne nabytí účinnosti tohoto zákona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3120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5040560"/>
          </a:xfrm>
        </p:spPr>
        <p:txBody>
          <a:bodyPr/>
          <a:lstStyle/>
          <a:p>
            <a:r>
              <a:rPr lang="cs-CZ" dirty="0"/>
              <a:t>ke dni vrácení řidičského oprávnění řidiči, který jej přede dnem nabytí účinnosti tohoto zákona pozbyl v důsledku dosažení celkového počtu 12 bodů, zaznamená obecní úřad obce s rozšířenou působností v registru řidičů odečtení všech dosažených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8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MINISTERSTVA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cs-CZ" sz="3200" b="1" dirty="0"/>
              <a:t>přímým nadřízeným orgánem </a:t>
            </a:r>
            <a:r>
              <a:rPr lang="cs-CZ" sz="3200" dirty="0"/>
              <a:t>obecních úřadů obcí s rozšířenou působností je vždy </a:t>
            </a:r>
            <a:r>
              <a:rPr lang="cs-CZ" sz="3200" b="1" dirty="0"/>
              <a:t>příslušný krajský </a:t>
            </a:r>
            <a:r>
              <a:rPr lang="cs-CZ" sz="3200" b="1" dirty="0" smtClean="0"/>
              <a:t>úřad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4000" b="1" dirty="0"/>
              <a:t>Ministerstvo dopravy obecní úřady pouze metodicky řídí!!!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961227"/>
            <a:ext cx="2160240" cy="162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9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 MENTOREM - § 83a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4608512"/>
          </a:xfrm>
        </p:spPr>
        <p:txBody>
          <a:bodyPr/>
          <a:lstStyle/>
          <a:p>
            <a:r>
              <a:rPr lang="cs-CZ" b="1" dirty="0"/>
              <a:t>ŘO </a:t>
            </a:r>
            <a:r>
              <a:rPr lang="cs-CZ" b="1" dirty="0" err="1"/>
              <a:t>sk</a:t>
            </a:r>
            <a:r>
              <a:rPr lang="cs-CZ" b="1" dirty="0"/>
              <a:t>. B v 17 letech se souhlasem zák. zástupce (řízení s mentorem)</a:t>
            </a:r>
          </a:p>
          <a:p>
            <a:r>
              <a:rPr lang="cs-CZ" b="1" dirty="0"/>
              <a:t>zápis mentora do RŘ na základě žádosti 17letého řidiče a souhlasu ZZ</a:t>
            </a:r>
          </a:p>
          <a:p>
            <a:r>
              <a:rPr lang="cs-CZ" b="1" dirty="0"/>
              <a:t>zápis nejvýše 4 mentorů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445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 MENTOREM - § 83a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328592"/>
          </a:xfrm>
        </p:spPr>
        <p:txBody>
          <a:bodyPr/>
          <a:lstStyle/>
          <a:p>
            <a:r>
              <a:rPr lang="cs-CZ" sz="3200" b="1" u="sng" dirty="0"/>
              <a:t>Mentor: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ŘO </a:t>
            </a:r>
            <a:r>
              <a:rPr lang="cs-CZ" sz="3200" dirty="0" err="1"/>
              <a:t>sk</a:t>
            </a:r>
            <a:r>
              <a:rPr lang="cs-CZ" sz="3200" dirty="0"/>
              <a:t>. B více než 10 let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posledních 5 let nepřetržitě držitelem ŘO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v posledních 5 letech nepozbyl právo k řízení mot. vozidel nebo nebyl ve výkonu ZŘMV (držitel cizího ŘP)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nemá zadržený ŘP a žádný bod v BH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souhlasí ze zápisem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463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 MENTOREM - § 83a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24536"/>
          </a:xfrm>
        </p:spPr>
        <p:txBody>
          <a:bodyPr/>
          <a:lstStyle/>
          <a:p>
            <a:r>
              <a:rPr lang="cs-CZ" dirty="0"/>
              <a:t>pokud bude jako mentor držitel cizího ŘP musí doložit potvrzení o vydání svého ŘP příslušným </a:t>
            </a:r>
            <a:r>
              <a:rPr lang="cs-CZ" dirty="0" err="1"/>
              <a:t>zahr</a:t>
            </a:r>
            <a:r>
              <a:rPr lang="cs-CZ" dirty="0"/>
              <a:t>. orgánem. Pokud nedoloží, prokáže se to čestným prohlášením</a:t>
            </a:r>
          </a:p>
          <a:p>
            <a:r>
              <a:rPr lang="cs-CZ" dirty="0"/>
              <a:t>nesmí být starší než 3 měsíce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219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D">
      <a:majorFont>
        <a:latin typeface="Segoe UI"/>
        <a:ea typeface=""/>
        <a:cs typeface="Arial"/>
      </a:majorFont>
      <a:minorFont>
        <a:latin typeface="Segoe U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F7477265-529B-4126-A557-A08BECC82C07}" vid="{8519E4BC-8D57-4D51-B6F7-990CBC55A336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09CC40EF554C48B70146DC5FDDC43F" ma:contentTypeVersion="0" ma:contentTypeDescription="Vytvoří nový dokument" ma:contentTypeScope="" ma:versionID="6e2d1380d7c07c0ee7f9c462aa1e0f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B9DA0A-9AB7-4078-81EE-A6714B866C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AF52D7-4F76-4ACE-828B-3D3D2A910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C4F6B6-A2F6-45F7-BF87-161099838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3204</Words>
  <Application>Microsoft Office PowerPoint</Application>
  <PresentationFormat>Předvádění na obrazovce (4:3)</PresentationFormat>
  <Paragraphs>316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5" baseType="lpstr">
      <vt:lpstr>Arial</vt:lpstr>
      <vt:lpstr>Arial Black</vt:lpstr>
      <vt:lpstr>Courier New</vt:lpstr>
      <vt:lpstr>Segoe UI</vt:lpstr>
      <vt:lpstr>Times New Roman</vt:lpstr>
      <vt:lpstr>Wingdings</vt:lpstr>
      <vt:lpstr>Default Design</vt:lpstr>
      <vt:lpstr>Zákon č. 361/2000 Sb.</vt:lpstr>
      <vt:lpstr>OBVYKLÉ BYDLIŠTĚ - § 2hh</vt:lpstr>
      <vt:lpstr>ROVNOCENNOST ŘO - § 81</vt:lpstr>
      <vt:lpstr>PODMÍNKY UDĚLENÍ ŘO - § 82</vt:lpstr>
      <vt:lpstr>PODMÍNKY UDĚLENÍ ŘO - § 82</vt:lpstr>
      <vt:lpstr>VĚK - § 83</vt:lpstr>
      <vt:lpstr>ŘÍZENÍ S MENTOREM - § 83a</vt:lpstr>
      <vt:lpstr>ŘÍZENÍ S MENTOREM - § 83a</vt:lpstr>
      <vt:lpstr>ŘÍZENÍ S MENTOREM - § 83a</vt:lpstr>
      <vt:lpstr>ŘÍZENÍ S MENTOREM - § 83a</vt:lpstr>
      <vt:lpstr>ŘÍZENÍ S MENTOREM - § 83a</vt:lpstr>
      <vt:lpstr>ŘÍZENÍ S MENTOREM - § 83a</vt:lpstr>
      <vt:lpstr>DOPRAVNĚ PSYCHOLOGICKÉ VYŠETŘENÍ - § 87a</vt:lpstr>
      <vt:lpstr>DOPRAVNĚ PSYCHOLOGICKÉ VYŠETŘENÍ - § 87a</vt:lpstr>
      <vt:lpstr>DOPRAVNĚ PSYCHOLOGICKÉ VYŠETŘENÍ - § 87b</vt:lpstr>
      <vt:lpstr>ZDRAVOTNÍ ZPŮSOBILOST - § 89b</vt:lpstr>
      <vt:lpstr>ODBORNÁ ZPŮSOBILOST - § 90</vt:lpstr>
      <vt:lpstr>UDĚLENÍ A ROZŠÍŘENÍ ŘO - § 92</vt:lpstr>
      <vt:lpstr>PODMÍNĚNÍ A OMEZENÍ ŘO -§ 93</vt:lpstr>
      <vt:lpstr>ODNĚTÍ A VZDÁNÍ SE ŘO - § 94</vt:lpstr>
      <vt:lpstr>POZBYTÍ ŘO - § 94a</vt:lpstr>
      <vt:lpstr>POZASTAVENÍ ŘO - § 95</vt:lpstr>
      <vt:lpstr>ZRUŠENÍ PODMÍNĚNÍ NEBO OMEZENÍ ŘO - § 98,99</vt:lpstr>
      <vt:lpstr>VRÁCENÍ ŘO - § 100, 101</vt:lpstr>
      <vt:lpstr>VRÁCENÍ ŘO - § 102</vt:lpstr>
      <vt:lpstr>VRÁCENÍ ŘO - § 102</vt:lpstr>
      <vt:lpstr>VRÁCENÍ ŘO - § 102</vt:lpstr>
      <vt:lpstr>VRÁCENÍ ŘO - § 102</vt:lpstr>
      <vt:lpstr>VRÁCENÍ ŘO - § 102</vt:lpstr>
      <vt:lpstr>TERAPEUTICKÝ PROGRAM § 102a</vt:lpstr>
      <vt:lpstr>INFORMAČNÍ INTERNETOVÝ PORTÁL - § 102d</vt:lpstr>
      <vt:lpstr>INFORMAČNÍ INTERNETOVÝ PORTÁL - § 102d</vt:lpstr>
      <vt:lpstr>§ 102 f</vt:lpstr>
      <vt:lpstr>§ 102 g</vt:lpstr>
      <vt:lpstr>§ 102 g</vt:lpstr>
      <vt:lpstr>§ 102 h</vt:lpstr>
      <vt:lpstr> </vt:lpstr>
      <vt:lpstr>DRUHY ŘP - § 104</vt:lpstr>
      <vt:lpstr>VYDÁNÍ ŘP - § 109</vt:lpstr>
      <vt:lpstr>VYDÁNÍ ŘP - § 109-110</vt:lpstr>
      <vt:lpstr>VYDÁNÍ KARTY ŘIDIČE § 110a</vt:lpstr>
      <vt:lpstr>VYDÁNÍ MŘP - § 111</vt:lpstr>
      <vt:lpstr>ODEVZDÁNÍ ŘP A MŘP - § 113</vt:lpstr>
      <vt:lpstr>VRÁCENÍ ŘP A MŘP – § 114</vt:lpstr>
      <vt:lpstr>ZTRÁTA, ODCIZENÍ, POŠKOZENÍ NEBO ZNIČENÍ ŘP A MŘP - § 115</vt:lpstr>
      <vt:lpstr>VÝMĚNA ŘP ČLENSKÉHO STÁTU, ŘP VYDANÉHO CIZÍM STÁTEM - § 116</vt:lpstr>
      <vt:lpstr>VÝMĚNA ŘP ČLENSKÉHO STÁTU, ŘP VYDANÉHO CIZÍM STÁTEM - § 116</vt:lpstr>
      <vt:lpstr>VÝMĚNA ŘP NEODPOVÍDAJÍCÍHO ÚMLUVÁM - § 116</vt:lpstr>
      <vt:lpstr>VÝMĚNA ŘP NEODPOVÍDAJÍCÍHO ÚMLUVÁM - § 116</vt:lpstr>
      <vt:lpstr>VÝMĚNA ŘP ČLENSKÉHO STÁTU, ŘP VYDANÉHO CIZÍM STÁTEM - § 116</vt:lpstr>
      <vt:lpstr>NEPLATNOST ŘP, MŘP - § 118</vt:lpstr>
      <vt:lpstr>REGISTR ŘIDIČŮ - § 119-120</vt:lpstr>
      <vt:lpstr>REGISTR ŘIDIČŮ - § 121</vt:lpstr>
      <vt:lpstr>ZAPOČÍTÁVÁNÍ BODŮ - § 123b</vt:lpstr>
      <vt:lpstr>ZAPOČÍTÁVÁNÍ BODŮ - § 123b</vt:lpstr>
      <vt:lpstr>ZAPOČÍTÁVÁNÍ BODŮ - § 123c</vt:lpstr>
      <vt:lpstr>ZAPOČÍTÁVÁNÍ BODŮ - § 123c</vt:lpstr>
      <vt:lpstr>ZAPOČÍTÁVÁNÍ BODŮ - § 123c</vt:lpstr>
      <vt:lpstr>VRÁCENÍ ŘO - § 123d</vt:lpstr>
      <vt:lpstr>VRÁCENÍ ŘO - § 123d</vt:lpstr>
      <vt:lpstr>PŮSOBNOST MINISTERSTEV, KÚ, ORP A POLICIE - § 124</vt:lpstr>
      <vt:lpstr>PŮSOBNOST MINISTERSTEV, KÚ, ORP A POLICIE - § 124</vt:lpstr>
      <vt:lpstr>PŮSOBNOST MINISTERSTEV, KÚ, ORP A POLICIE - § 124</vt:lpstr>
      <vt:lpstr>PŘECHODNÁ USTANOVENÍ</vt:lpstr>
      <vt:lpstr>PŘECHODNÁ USTANOVENÍ</vt:lpstr>
      <vt:lpstr>PŘECHODNÁ USTANOVENÍ</vt:lpstr>
      <vt:lpstr>PŘECHODNÁ USTANOVENÍ</vt:lpstr>
      <vt:lpstr>PŮSOBNOST MINISTERSTVA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Lukašík Tomáš Ing.</dc:creator>
  <cp:lastModifiedBy>Shonová Petra DiS.</cp:lastModifiedBy>
  <cp:revision>110</cp:revision>
  <cp:lastPrinted>2016-05-11T10:34:10Z</cp:lastPrinted>
  <dcterms:created xsi:type="dcterms:W3CDTF">2018-01-10T13:35:39Z</dcterms:created>
  <dcterms:modified xsi:type="dcterms:W3CDTF">2023-10-18T04:22:58Z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0x010100EE09CC40EF554C48B70146DC5FDDC43F</vt:lpwstr>
  </property>
</Properties>
</file>