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4" r:id="rId1"/>
  </p:sldMasterIdLst>
  <p:sldIdLst>
    <p:sldId id="256" r:id="rId2"/>
    <p:sldId id="280" r:id="rId3"/>
    <p:sldId id="281" r:id="rId4"/>
    <p:sldId id="285" r:id="rId5"/>
    <p:sldId id="286" r:id="rId6"/>
    <p:sldId id="287" r:id="rId7"/>
    <p:sldId id="257" r:id="rId8"/>
    <p:sldId id="270" r:id="rId9"/>
    <p:sldId id="269" r:id="rId10"/>
    <p:sldId id="258" r:id="rId11"/>
    <p:sldId id="273" r:id="rId12"/>
    <p:sldId id="272" r:id="rId13"/>
    <p:sldId id="275" r:id="rId14"/>
    <p:sldId id="259" r:id="rId15"/>
    <p:sldId id="288" r:id="rId16"/>
    <p:sldId id="261" r:id="rId17"/>
    <p:sldId id="289" r:id="rId18"/>
    <p:sldId id="290" r:id="rId19"/>
    <p:sldId id="291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5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35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513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002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7933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62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59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69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91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0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59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30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0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72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0E39A-24A2-4B78-BCE1-BBDB468EA595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DB4CE8-B897-40F3-ACAF-6E93012DE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3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5" r:id="rId1"/>
    <p:sldLayoutId id="2147484616" r:id="rId2"/>
    <p:sldLayoutId id="2147484617" r:id="rId3"/>
    <p:sldLayoutId id="2147484618" r:id="rId4"/>
    <p:sldLayoutId id="2147484619" r:id="rId5"/>
    <p:sldLayoutId id="2147484620" r:id="rId6"/>
    <p:sldLayoutId id="2147484621" r:id="rId7"/>
    <p:sldLayoutId id="2147484622" r:id="rId8"/>
    <p:sldLayoutId id="2147484623" r:id="rId9"/>
    <p:sldLayoutId id="2147484624" r:id="rId10"/>
    <p:sldLayoutId id="2147484625" r:id="rId11"/>
    <p:sldLayoutId id="2147484626" r:id="rId12"/>
    <p:sldLayoutId id="2147484627" r:id="rId13"/>
    <p:sldLayoutId id="2147484628" r:id="rId14"/>
    <p:sldLayoutId id="2147484629" r:id="rId15"/>
    <p:sldLayoutId id="21474846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9-168#f1957279" TargetMode="External"/><Relationship Id="rId2" Type="http://schemas.openxmlformats.org/officeDocument/2006/relationships/hyperlink" Target="https://www.zakonyprolidi.cz/cs/1999-168#f195727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75F78-1E48-4378-8CD5-F60178D19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 o pojištění odpovědnosti z provozu vozidla z pohledu dopravně správních agend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1BBCCE-7551-4396-AEBC-BB617EC03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Zákon č. 30/2024 Sb. a zákon č. 31/2024 Sb. </a:t>
            </a:r>
          </a:p>
        </p:txBody>
      </p:sp>
    </p:spTree>
    <p:extLst>
      <p:ext uri="{BB962C8B-B14F-4D97-AF65-F5344CB8AC3E}">
        <p14:creationId xmlns:p14="http://schemas.microsoft.com/office/powerpoint/2010/main" val="273024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A176D-51E3-4FB7-9969-BB55883A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Šetření pojistitele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F88863-E394-467C-9F14-D1A7D695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29 zákona č. 30/2024</a:t>
            </a:r>
          </a:p>
          <a:p>
            <a:pPr marL="0" indent="0">
              <a:buNone/>
            </a:pPr>
            <a:r>
              <a:rPr lang="cs-CZ" dirty="0"/>
              <a:t>Pojistitel </a:t>
            </a:r>
            <a:r>
              <a:rPr lang="cs-CZ" dirty="0">
                <a:solidFill>
                  <a:srgbClr val="FF0000"/>
                </a:solidFill>
              </a:rPr>
              <a:t>nemůže podmiňovat ukončení šetření </a:t>
            </a:r>
            <a:r>
              <a:rPr lang="cs-CZ" dirty="0"/>
              <a:t>škodné události ukončením trestního řízení nebo řízení o přestupku, ledaže informace, které mají vyplynout z výsledku tohoto řízení, mají význam pro ukončení šetření škodné události a pojistiteli se je i při vynaložení odborné péče nepodařilo získat jiným způsobem.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44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9E855-2C65-4FB9-A615-0D478AC4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Přestupky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1FF3D5-FD7A-4FB1-85BA-E4CA11AE3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§ 87</a:t>
            </a:r>
          </a:p>
          <a:p>
            <a:r>
              <a:rPr lang="cs-CZ" b="1" dirty="0"/>
              <a:t>(1)</a:t>
            </a:r>
            <a:r>
              <a:rPr lang="cs-CZ" dirty="0"/>
              <a:t> Přestupky podle § 86 odst. 1 až 3 projednává </a:t>
            </a:r>
            <a:r>
              <a:rPr lang="cs-CZ" dirty="0">
                <a:solidFill>
                  <a:srgbClr val="FF0000"/>
                </a:solidFill>
              </a:rPr>
              <a:t>obecní úřad obce s rozšířenou působností</a:t>
            </a:r>
            <a:r>
              <a:rPr lang="cs-CZ" dirty="0"/>
              <a:t>, v hlavním městě Praze úřad jeho městské části, nestanoví-li Statut hlavního města Prahy, že tyto přestupky projednávají pouze úřady některých městských částí. Za přestupek podle § 86 odst. 1 nebo 3 může uložit pokutu příkazem na místě také Policie České republiky.</a:t>
            </a:r>
          </a:p>
          <a:p>
            <a:r>
              <a:rPr lang="cs-CZ" b="1" dirty="0"/>
              <a:t>(3)</a:t>
            </a:r>
            <a:r>
              <a:rPr lang="cs-CZ" dirty="0"/>
              <a:t> Místní příslušnost správního orgánu k projednání přestupku podle § 86 odst. 1 až 3 se řídí místem </a:t>
            </a:r>
            <a:r>
              <a:rPr lang="cs-CZ" dirty="0">
                <a:solidFill>
                  <a:srgbClr val="FF0000"/>
                </a:solidFill>
              </a:rPr>
              <a:t>trvalého pobytu </a:t>
            </a:r>
            <a:r>
              <a:rPr lang="cs-CZ" dirty="0"/>
              <a:t>fyzické osoby podezřelé z přestupku, popřípadě místem jejího pobytu na území České republiky podle druhu pobytu cizince, nebo </a:t>
            </a:r>
            <a:r>
              <a:rPr lang="cs-CZ" dirty="0">
                <a:solidFill>
                  <a:srgbClr val="FF0000"/>
                </a:solidFill>
              </a:rPr>
              <a:t>místem sídla </a:t>
            </a:r>
            <a:r>
              <a:rPr lang="cs-CZ" dirty="0"/>
              <a:t>právnické nebo podnikající fyzické osoby podezřelé z přestupku.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762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B9AFC-3A90-497D-A560-190BA8C8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AB4E1C-0154-48B3-970E-870F4BD1D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§ 86</a:t>
            </a:r>
          </a:p>
          <a:p>
            <a:r>
              <a:rPr lang="cs-CZ" b="1" dirty="0"/>
              <a:t>(1)</a:t>
            </a:r>
            <a:r>
              <a:rPr lang="cs-CZ" dirty="0"/>
              <a:t> Provozovatel </a:t>
            </a:r>
            <a:r>
              <a:rPr lang="cs-CZ" dirty="0">
                <a:solidFill>
                  <a:srgbClr val="FF0000"/>
                </a:solidFill>
              </a:rPr>
              <a:t>tuzemského vozidla </a:t>
            </a:r>
            <a:r>
              <a:rPr lang="cs-CZ" dirty="0"/>
              <a:t>se dopustí přestupku tím, že v rozporu s § 6 odst. 1 nezajistí, aby nebezpečí vzniku povinnosti nahradit újmu vzniklou provozem vozidla bylo kryto pojištěním odpovědnosti.</a:t>
            </a:r>
          </a:p>
          <a:p>
            <a:r>
              <a:rPr lang="cs-CZ" b="1" dirty="0"/>
              <a:t>(2)</a:t>
            </a:r>
            <a:r>
              <a:rPr lang="cs-CZ" dirty="0"/>
              <a:t> Pořadatel </a:t>
            </a:r>
            <a:r>
              <a:rPr lang="cs-CZ" dirty="0">
                <a:solidFill>
                  <a:srgbClr val="FF0000"/>
                </a:solidFill>
              </a:rPr>
              <a:t>motorsportu </a:t>
            </a:r>
            <a:r>
              <a:rPr lang="cs-CZ" dirty="0"/>
              <a:t>se dopustí přestupku tím, že v rozporu s § 8 odst. 1 nezajistí, aby nebezpečí vzniku povinnosti nahradit újmu vzniklou provozem vozidel při motorsportu bylo kryto pojištěním motorsportu.</a:t>
            </a:r>
          </a:p>
          <a:p>
            <a:r>
              <a:rPr lang="cs-CZ" b="1" dirty="0"/>
              <a:t>(3)</a:t>
            </a:r>
            <a:r>
              <a:rPr lang="cs-CZ" dirty="0"/>
              <a:t> Řidič </a:t>
            </a:r>
            <a:r>
              <a:rPr lang="cs-CZ" dirty="0">
                <a:solidFill>
                  <a:srgbClr val="FF0000"/>
                </a:solidFill>
              </a:rPr>
              <a:t>cizozemského vozidla </a:t>
            </a:r>
            <a:r>
              <a:rPr lang="cs-CZ" dirty="0"/>
              <a:t>se dopustí přestupku tím, že v rozporu s § 9 odst. 1 nezajistí, aby nebezpečí vzniku povinnosti nahradit újmu vzniklou provozem tohoto vozidla bylo kryto hraničním pojištěním.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70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493AD-16C8-4320-88A7-332462F8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pojištění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BA9AD-EFEE-43BF-A749-93B31709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§ 2 odst. 1</a:t>
            </a:r>
          </a:p>
          <a:p>
            <a:r>
              <a:rPr lang="cs-CZ" dirty="0"/>
              <a:t>Vozidlem se pro účely tohoto zákona rozumí</a:t>
            </a:r>
          </a:p>
          <a:p>
            <a:r>
              <a:rPr lang="cs-CZ" b="1" dirty="0"/>
              <a:t>a)</a:t>
            </a:r>
            <a:r>
              <a:rPr lang="cs-CZ" dirty="0"/>
              <a:t> motorové vozidlo určené k pohybu po zemi, s výjimkou kolejového vozidla, poháněné výhradně mechanickým pohonem,</a:t>
            </a:r>
          </a:p>
          <a:p>
            <a:r>
              <a:rPr lang="cs-CZ" b="1" dirty="0"/>
              <a:t>1.</a:t>
            </a:r>
            <a:r>
              <a:rPr lang="cs-CZ" dirty="0"/>
              <a:t> jehož maximální konstrukční rychlost je vyšší než 25 km.h</a:t>
            </a:r>
            <a:r>
              <a:rPr lang="cs-CZ" baseline="30000" dirty="0"/>
              <a:t>-1</a:t>
            </a:r>
            <a:r>
              <a:rPr lang="cs-CZ" dirty="0"/>
              <a:t>, nebo</a:t>
            </a:r>
          </a:p>
          <a:p>
            <a:r>
              <a:rPr lang="cs-CZ" b="1" dirty="0"/>
              <a:t>2.</a:t>
            </a:r>
            <a:r>
              <a:rPr lang="cs-CZ" dirty="0"/>
              <a:t> jehož provozní hmotnost je vyšší než 25 kg a maximální konstrukční rychlost vyšší než 14 km.h</a:t>
            </a:r>
            <a:r>
              <a:rPr lang="cs-CZ" baseline="30000" dirty="0"/>
              <a:t>-1</a:t>
            </a:r>
            <a:r>
              <a:rPr lang="cs-CZ" dirty="0"/>
              <a:t>,</a:t>
            </a:r>
          </a:p>
          <a:p>
            <a:r>
              <a:rPr lang="cs-CZ" b="1" dirty="0"/>
              <a:t>b)</a:t>
            </a:r>
            <a:r>
              <a:rPr lang="cs-CZ" dirty="0"/>
              <a:t> přípojné vozidlo určené k užití s vozidlem podle písmene 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516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81037-09F1-4D92-BFE1-7F220353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Změna zákona č. 361/2000 Sb., od 1. 10. 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7A5C6-C7F3-44A4-8AD6-AC9B638FB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118a odst. 1 </a:t>
            </a:r>
          </a:p>
          <a:p>
            <a:pPr marL="0" indent="0">
              <a:buNone/>
            </a:pPr>
            <a:r>
              <a:rPr lang="cs-CZ" dirty="0"/>
              <a:t>Policista může při dohledu na bezpečnost a plynulost provozu na pozemních komunikacích přikázat řidiči motorového vozidla jízdu na nejbližší, z hlediska bezpečnosti a plynulosti provozu na pozemních komunikacích, vhodné místo k odstavení vozidla a zabránit mu v jízdě použitím technického prostředku k zabránění odjezdu vozidla (dále jen „technický prostředek“) nebo odtažením vozidla, jestliže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písm. b) provoz vozidla nesplňuje podmínku pojištění odpovědnosti podle zákona upravujícího pojištění odpovědnosti z provozu vozidla, jde-li o vozidlo, k jehož provozu se vztahuje povinnost sjednat toto pojištění.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291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7785D-C2D5-491C-9629-D55FE34F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E6D6E7-97F8-4BC7-9D9B-E1306B4C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814"/>
            <a:ext cx="10515600" cy="5187149"/>
          </a:xfrm>
        </p:spPr>
        <p:txBody>
          <a:bodyPr>
            <a:normAutofit/>
          </a:bodyPr>
          <a:lstStyle/>
          <a:p>
            <a:r>
              <a:rPr lang="cs-CZ" dirty="0"/>
              <a:t>§ 118a odst. 1 </a:t>
            </a:r>
          </a:p>
          <a:p>
            <a:pPr marL="0" indent="0">
              <a:buNone/>
            </a:pPr>
            <a:r>
              <a:rPr lang="cs-CZ" dirty="0"/>
              <a:t>Policista může při dohledu na bezpečnost a plynulost provozu na pozemních komunikacích přikázat řidiči motorového vozidla jízdu na nejbližší, z hlediska bezpečnosti a plynulosti provozu na pozemních komunikacích, vhodné místo k odstavení vozidla a zabránit mu v jízdě použitím technického prostředku k zabránění odjezdu vozidla (dále jen „technický prostředek“) nebo odtažením vozidla, jestliže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písm. a) </a:t>
            </a:r>
            <a:r>
              <a:rPr lang="cs-CZ" b="1" dirty="0"/>
              <a:t>jeho řidič</a:t>
            </a:r>
            <a:endParaRPr lang="cs-CZ" dirty="0"/>
          </a:p>
          <a:p>
            <a:r>
              <a:rPr lang="cs-CZ" b="1" dirty="0"/>
              <a:t>1. 	je podezřelý, že bezprostředně předtím zavinil dopravní nehodu, při které došlo k usmrcení nebo těžké újmě na zdraví </a:t>
            </a:r>
            <a:r>
              <a:rPr lang="cs-CZ" b="1" dirty="0">
                <a:solidFill>
                  <a:srgbClr val="FF0000"/>
                </a:solidFill>
              </a:rPr>
              <a:t>jiné osoby,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strike="sngStrike" dirty="0">
                <a:solidFill>
                  <a:srgbClr val="FF0000"/>
                </a:solidFill>
              </a:rPr>
              <a:t>c)</a:t>
            </a:r>
            <a:r>
              <a:rPr lang="cs-CZ" b="1" strike="sngStrike" dirty="0">
                <a:solidFill>
                  <a:srgbClr val="FF0000"/>
                </a:solidFill>
              </a:rPr>
              <a:t> </a:t>
            </a:r>
            <a:r>
              <a:rPr lang="cs-CZ" strike="sngStrike" dirty="0">
                <a:solidFill>
                  <a:srgbClr val="FF0000"/>
                </a:solidFill>
              </a:rPr>
              <a:t>je podezřelý, že požil alkoholický nápoj nebo užil jinou návykovou látku během jízdy,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93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98AF7-A785-4F0E-9F1B-8520C4887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Změny zákona č. 56/2001 Sb., od 1. 10. 2024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49AF45-0CA3-4620-AAAC-92EF0584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 4 odst. 2 </a:t>
            </a:r>
          </a:p>
          <a:p>
            <a:r>
              <a:rPr lang="cs-CZ" dirty="0"/>
              <a:t>V registru silničních vozidel se u silničního vozidla uvádí</a:t>
            </a:r>
          </a:p>
          <a:p>
            <a:r>
              <a:rPr lang="cs-CZ" strike="sngStrike" dirty="0"/>
              <a:t>j) údaje o pojištění odpovědnosti za škodu způsobenou provozem vozidla (dále jen „pojištění odpovědnosti z provozu vozidla“) sdělené Českou kanceláří pojistitelů</a:t>
            </a:r>
            <a:r>
              <a:rPr lang="cs-CZ" strike="sngStrike" baseline="30000" dirty="0"/>
              <a:t>2</a:t>
            </a:r>
            <a:r>
              <a:rPr lang="cs-CZ" strike="sngStrike" dirty="0"/>
              <a:t>),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§ 6 odst. 3</a:t>
            </a:r>
          </a:p>
          <a:p>
            <a:r>
              <a:rPr lang="cs-CZ" dirty="0"/>
              <a:t>Obecní úřad obce s rozšířenou působností zapíše silniční vozidlo, jehož technická způsobilost podléhá schválení, do registru silničních vozidel na základě písemné žádosti vlastníka silničního vozidla, popřípadě společné žádosti vlastníka a osoby, která je v žádosti uvedena jako provozovatel silničního vozidla, pokud</a:t>
            </a:r>
          </a:p>
          <a:p>
            <a:r>
              <a:rPr lang="cs-CZ" dirty="0"/>
              <a:t>b) </a:t>
            </a:r>
            <a:r>
              <a:rPr lang="cs-CZ" strike="sngStrike" dirty="0"/>
              <a:t>je splněna povinnost pojištění odpovědnosti z provozu vozidla</a:t>
            </a:r>
            <a:r>
              <a:rPr lang="cs-CZ" strike="sngStrike" baseline="30000" dirty="0"/>
              <a:t>5</a:t>
            </a:r>
            <a:r>
              <a:rPr lang="cs-CZ" strike="sngStrike" dirty="0"/>
              <a:t>) týkající se takového vozidla,</a:t>
            </a:r>
            <a:r>
              <a:rPr lang="cs-CZ" dirty="0"/>
              <a:t> </a:t>
            </a:r>
            <a:r>
              <a:rPr lang="cs-CZ" b="1" dirty="0"/>
              <a:t>Česká kancelář pojistitelů eviduje informaci o splnění povinnosti pojištění odpovědnosti z provozu takového vozidla nebo bylo takové pojištění prokázáno jiným způsobem, jde-li o vozidlo, k jehož provozu se vztahuje povinnost sjednat toto pojištění,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29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44DD6-021F-4061-9775-A206DAFC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D61E87-5FD1-456B-862A-C17ACCB7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 6 odst. 5</a:t>
            </a:r>
          </a:p>
          <a:p>
            <a:r>
              <a:rPr lang="cs-CZ" dirty="0"/>
              <a:t>K žádosti o zápis silničního vozidla do registru silničních vozidel žadatel přiloží</a:t>
            </a:r>
          </a:p>
          <a:p>
            <a:r>
              <a:rPr lang="cs-CZ" strike="sngStrike" dirty="0"/>
              <a:t>d) zelenou kartu vydanou podle zákona o pojištění odpovědnosti z provozu vozidla</a:t>
            </a:r>
            <a:r>
              <a:rPr lang="cs-CZ" strike="sngStrike" baseline="30000" dirty="0"/>
              <a:t>5</a:t>
            </a:r>
            <a:r>
              <a:rPr lang="cs-CZ" strike="sngStrike" dirty="0"/>
              <a:t>),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§ 8 odst. 4</a:t>
            </a:r>
          </a:p>
          <a:p>
            <a:r>
              <a:rPr lang="cs-CZ" dirty="0"/>
              <a:t>K žádosti o zápis změny vlastníka silničního vozidla se přiloží</a:t>
            </a:r>
          </a:p>
          <a:p>
            <a:r>
              <a:rPr lang="cs-CZ" strike="sngStrike" dirty="0"/>
              <a:t>a) v případě převodu vlastnického práva </a:t>
            </a:r>
            <a:endParaRPr lang="cs-CZ" dirty="0"/>
          </a:p>
          <a:p>
            <a:r>
              <a:rPr lang="cs-CZ" strike="sngStrike" dirty="0"/>
              <a:t>1. osvědčení o registraci silničního vozidla a</a:t>
            </a:r>
            <a:endParaRPr lang="cs-CZ" dirty="0"/>
          </a:p>
          <a:p>
            <a:r>
              <a:rPr lang="cs-CZ" strike="sngStrike" dirty="0"/>
              <a:t>2. zelená karta vydaná podle zákona o pojištění odpovědnosti z provozu vozidla</a:t>
            </a:r>
            <a:r>
              <a:rPr lang="cs-CZ" strike="sngStrike" baseline="30000" dirty="0"/>
              <a:t>5</a:t>
            </a:r>
            <a:r>
              <a:rPr lang="cs-CZ" strike="sngStrike" dirty="0"/>
              <a:t>), není-li silniční vozidlo vyřazené z provozu,</a:t>
            </a:r>
            <a:endParaRPr lang="cs-CZ" dirty="0"/>
          </a:p>
          <a:p>
            <a:r>
              <a:rPr lang="cs-CZ" b="1" dirty="0"/>
              <a:t>a) v případě převodu vlastnického práva osvědčení o registraci silničního vozidla,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029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0FF71-B183-4202-8C45-C3DC059E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74F5D9-A071-45EB-83AD-C4642946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 12 </a:t>
            </a:r>
            <a:r>
              <a:rPr lang="cs-CZ" b="1" dirty="0"/>
              <a:t>Vyřazení silničního vozidla z provozu</a:t>
            </a:r>
            <a:endParaRPr lang="cs-CZ" dirty="0"/>
          </a:p>
          <a:p>
            <a:r>
              <a:rPr lang="cs-CZ" strike="sngStrike" dirty="0"/>
              <a:t>(1) Obecní úřad obce s rozšířenou působností vyřadí silniční vozidlo z provozu</a:t>
            </a:r>
            <a:endParaRPr lang="cs-CZ" dirty="0"/>
          </a:p>
          <a:p>
            <a:r>
              <a:rPr lang="cs-CZ" strike="sngStrike" dirty="0"/>
              <a:t>a) na základě žádosti vlastníka silničního vozidla, nebo</a:t>
            </a:r>
            <a:endParaRPr lang="cs-CZ" dirty="0"/>
          </a:p>
          <a:p>
            <a:r>
              <a:rPr lang="cs-CZ" strike="sngStrike" dirty="0"/>
              <a:t>b) zaniklo-li pojištění odpovědnosti z provozu vozidla5) a ve lhůtě 14 dnů od zániku pojištění odpovědnosti z provozu vozidla nebyla uzavřena nová pojistná smlouva o pojištění odpovědnosti z provozu vozidla týkající se téhož silničního vozidla, na základě které vznikla nejpozději uplynutím této lhůty povinnost pojistníka platit pojistné a povinnost pojistitele poskytnout pojistné plnění pro případ pojistné události.</a:t>
            </a:r>
            <a:endParaRPr lang="cs-CZ" dirty="0"/>
          </a:p>
          <a:p>
            <a:r>
              <a:rPr lang="cs-CZ" b="1" dirty="0"/>
              <a:t>(1)</a:t>
            </a:r>
            <a:r>
              <a:rPr lang="cs-CZ" dirty="0"/>
              <a:t> Obecní úřad obce s rozšířenou působností vyřadí silniční vozidlo z provozu, pokud</a:t>
            </a:r>
          </a:p>
          <a:p>
            <a:r>
              <a:rPr lang="cs-CZ" b="1" dirty="0"/>
              <a:t>a)</a:t>
            </a:r>
            <a:r>
              <a:rPr lang="cs-CZ" dirty="0"/>
              <a:t> o to vlastník silničního vozidla požádá, nebo</a:t>
            </a:r>
          </a:p>
          <a:p>
            <a:r>
              <a:rPr lang="cs-CZ" b="1" dirty="0"/>
              <a:t>b)</a:t>
            </a:r>
            <a:r>
              <a:rPr lang="cs-CZ" dirty="0"/>
              <a:t> vozidlo déle než 30 po sobě následujících dnů nesplňuje podmínku podle § 6 odst. 3 písm. b); rozhodnutí může být vydáno jako první úkon správního orgánu v řízení.“.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97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BECB9-4B96-47D1-B21A-EEEF8B20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83A828-BDCE-4E5D-876E-B3FE512CD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§ 38d odst. 1</a:t>
            </a:r>
          </a:p>
          <a:p>
            <a:r>
              <a:rPr lang="cs-CZ" dirty="0"/>
              <a:t>(1) Kterýkoli obecní úřad obce s rozšířenou působností na žádost vlastníka silničního vozidla, jehož technická způsobilost byla schválena a které podléhá registraci, ale není zapsáno v registru silničních vozidel, přidělí k tomuto vozidlu zvláštní registrační značku s omezenou platností pro vývoz do jiného státu, vydá tabulky s touto přidělenou zvláštní registrační značkou v počtu odpovídajícím kategorii vozidla a vydá osvědčení o přidělení zvláštní registrační značky s omezenou platností pro vývoz do jiného státu, jsou-li podle evidenční kontroly provedené v České republice, která nebyla provedena více než 1 rok před podáním žádosti, skutečný stav silničního vozidla a jeho identifikační údaje v souladu s údaji podle § 48 odst. 3 písm. a)</a:t>
            </a:r>
            <a:r>
              <a:rPr lang="cs-CZ" b="1" dirty="0"/>
              <a:t>, a byla-li splněna podmínka podle § 6 odst. 3 písm. b</a:t>
            </a:r>
            <a:r>
              <a:rPr lang="cs-CZ" dirty="0"/>
              <a:t>).</a:t>
            </a:r>
          </a:p>
          <a:p>
            <a:r>
              <a:rPr lang="cs-CZ" dirty="0"/>
              <a:t>§ 38d odst. 3</a:t>
            </a:r>
          </a:p>
          <a:p>
            <a:r>
              <a:rPr lang="cs-CZ" dirty="0"/>
              <a:t>K žádosti podle odstavce 1 žadatel přiloží</a:t>
            </a:r>
          </a:p>
          <a:p>
            <a:r>
              <a:rPr lang="cs-CZ" dirty="0"/>
              <a:t>a) doklad o technické způsobilosti</a:t>
            </a:r>
          </a:p>
          <a:p>
            <a:r>
              <a:rPr lang="cs-CZ" dirty="0"/>
              <a:t>1. podle § 6 odst. 5, nebo</a:t>
            </a:r>
          </a:p>
          <a:p>
            <a:r>
              <a:rPr lang="cs-CZ" dirty="0"/>
              <a:t>2. vydaný jiným než členským státem, jde-li o silniční vozidlo určené pro vývoz do jiného než členského státu,</a:t>
            </a:r>
            <a:r>
              <a:rPr lang="cs-CZ" b="1" dirty="0"/>
              <a:t> a</a:t>
            </a:r>
            <a:endParaRPr lang="cs-CZ" dirty="0"/>
          </a:p>
          <a:p>
            <a:r>
              <a:rPr lang="cs-CZ" strike="sngStrike" dirty="0"/>
              <a:t>b) zelenou kartu vydanou podle zákona o pojištění odpovědnosti z provozu vozidla5) 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61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608BE-A4AC-4C3D-A263-3F7B75E99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změny, které návrh zákona přináší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282749-D9C7-437E-BCF2-42E655E18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rozšíření okruhu vozidel podléhajících povinnosti pojištění odpovědnosti – vozidlem se nově rozumí vozidlo, jehož maximální konstrukční rychlost je vyšší než 25 km/h, resp. je vyšší než 14 km/h, pokud je jeho provozní hmotnost větší než 25 kg, a také přípojná vozidla;</a:t>
            </a:r>
          </a:p>
          <a:p>
            <a:pPr lvl="0"/>
            <a:r>
              <a:rPr lang="cs-CZ" dirty="0"/>
              <a:t>nové vymezení provozu vozidla – provozem se rozumí jakékoli použití vozidla odpovídající jeho obvyklé funkci jako dopravního prostředku, a to bez ohledu na vlastnosti vozidla a bez ohledu na terén, ve kterém je vozidlo použito, a na to, zda stojí, nebo je v pohybu;</a:t>
            </a:r>
          </a:p>
          <a:p>
            <a:pPr lvl="0"/>
            <a:r>
              <a:rPr lang="cs-CZ" dirty="0"/>
              <a:t>rozšíření výjimek z povinnosti pojištění odpovědnosti včetně alternativního pojištění odpovědnosti při motoristických závodech nebo soutěžích;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28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315B8-3814-4961-9C08-C3180933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52BE3B-FCF6-4FCA-B479-4D6491BEE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Zuzana Ožanová</a:t>
            </a:r>
          </a:p>
          <a:p>
            <a:pPr marL="0" indent="0">
              <a:buNone/>
            </a:pPr>
            <a:r>
              <a:rPr lang="cs-CZ" dirty="0"/>
              <a:t>ozanovaz@psp.cz</a:t>
            </a:r>
          </a:p>
        </p:txBody>
      </p:sp>
    </p:spTree>
    <p:extLst>
      <p:ext uri="{BB962C8B-B14F-4D97-AF65-F5344CB8AC3E}">
        <p14:creationId xmlns:p14="http://schemas.microsoft.com/office/powerpoint/2010/main" val="258649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8D3ED-2BEC-4BA6-B0D8-2F3DBA51F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FD9EC2-A5DF-4284-8FE9-20A890A71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přenos povinnosti sjednat pojištění odpovědnosti z vlastníka vozidla na jeho provozovatele;</a:t>
            </a:r>
          </a:p>
          <a:p>
            <a:pPr lvl="0"/>
            <a:r>
              <a:rPr lang="cs-CZ" dirty="0"/>
              <a:t>zrušení zelené karty pro prokazování pojištění odpovědnosti při provozu vozidla na území České republiky včetně souvisejícího zjednodušení evidenčních úkonů při změnách v registru silničních vozidel;</a:t>
            </a:r>
          </a:p>
          <a:p>
            <a:pPr lvl="0"/>
            <a:r>
              <a:rPr lang="cs-CZ" dirty="0"/>
              <a:t>zvýšení minimálních limitů pojistného plnění ze současných 35 mil. Kč na 50 mil.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26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8E4E5-610C-4C68-8EE3-DC70A04EF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proti původnímu návrhu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F06EEF-C27D-4E22-87A1-200D78BC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A1</a:t>
            </a:r>
            <a:r>
              <a:rPr lang="cs-CZ" dirty="0"/>
              <a:t> Došlo ke zpřesnění v souladu se směrnicí, že pro účely zákona se nepovažuje vozík pro invalidy užívaný výlučně osobou s tělesným postižením. </a:t>
            </a:r>
          </a:p>
          <a:p>
            <a:r>
              <a:rPr lang="cs-CZ" b="1" dirty="0"/>
              <a:t>A2 </a:t>
            </a:r>
            <a:r>
              <a:rPr lang="cs-CZ" dirty="0"/>
              <a:t>Upřesnil se postup při žádostech o údaje. Pojišťovny budou muset řádně odůvodnit, proč žádají konkrétní údaje.</a:t>
            </a:r>
          </a:p>
          <a:p>
            <a:r>
              <a:rPr lang="cs-CZ" b="1" dirty="0"/>
              <a:t>A3 </a:t>
            </a:r>
            <a:r>
              <a:rPr lang="cs-CZ" dirty="0"/>
              <a:t>Výjimka z povinnosti pojištění odpovědnosti neregistrovaných vozidel se netýká pouze uzavřených objektů, ale také objektů a prostor, které sice ve fyzickém smyslu uzavřeny nejsou, ale jsou nepřístupny veřejnosti na základě jiných zákonů.</a:t>
            </a:r>
          </a:p>
          <a:p>
            <a:r>
              <a:rPr lang="cs-CZ" b="1" dirty="0"/>
              <a:t>A4</a:t>
            </a:r>
            <a:r>
              <a:rPr lang="cs-CZ" dirty="0"/>
              <a:t> Sladila se lhůta pro umožnění odmítnutí návrhu pravené výše pojistného na 1 měsíc s obecnou lhůtou dle § 2786 občanského zákoníku.</a:t>
            </a:r>
          </a:p>
          <a:p>
            <a:r>
              <a:rPr lang="cs-CZ" b="1" dirty="0"/>
              <a:t>A5 </a:t>
            </a:r>
            <a:r>
              <a:rPr lang="cs-CZ" dirty="0"/>
              <a:t>Vypustila se nově zaváděná výluka pojistného plnění ohledně nemajetkové újmy vzniklé poškozením věci.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21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A693A-40CC-4CD1-B715-AC9A227D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2FEF08-9110-4BB5-9BD6-8D56E061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A6 </a:t>
            </a:r>
            <a:r>
              <a:rPr lang="cs-CZ" dirty="0"/>
              <a:t>Upřesňuje se vypořádání mezi pojistiteli tažného a přípojného vozidla. </a:t>
            </a:r>
          </a:p>
          <a:p>
            <a:r>
              <a:rPr lang="cs-CZ" b="1" dirty="0"/>
              <a:t>A7</a:t>
            </a:r>
            <a:r>
              <a:rPr lang="cs-CZ" dirty="0"/>
              <a:t> Aby nedošlo k možnému rozdílnému zacházení s poškozenými, kteří v řízeních uplatnili své nároky na náhradu škody, bylo příslušné ustanovení upraveno a sladěno s praxí dohledového </a:t>
            </a:r>
            <a:r>
              <a:rPr lang="cs-CZ" dirty="0" err="1"/>
              <a:t>benchmarku</a:t>
            </a:r>
            <a:r>
              <a:rPr lang="cs-CZ" dirty="0"/>
              <a:t> ČNB, který platí pro šetření pojišťoven. </a:t>
            </a:r>
          </a:p>
          <a:p>
            <a:r>
              <a:rPr lang="cs-CZ" b="1" dirty="0"/>
              <a:t>A8</a:t>
            </a:r>
            <a:r>
              <a:rPr lang="cs-CZ" dirty="0"/>
              <a:t> Přeformulování § 32 - pojistitel má právo na náhradu toho co vyplatil, pokud vznik škodné události byl v příčinné souvislosti s technickým stavem vozidla. </a:t>
            </a:r>
          </a:p>
          <a:p>
            <a:r>
              <a:rPr lang="cs-CZ" b="1" dirty="0"/>
              <a:t>A9</a:t>
            </a:r>
            <a:r>
              <a:rPr lang="cs-CZ" dirty="0"/>
              <a:t> S ohledem na výkladové nejasnosti bylo upraveno přechodné ustanovení mající vztah k postupu u škodných událostí nastalých před účinnosti nového zákona.  </a:t>
            </a:r>
          </a:p>
          <a:p>
            <a:r>
              <a:rPr lang="cs-CZ" b="1" dirty="0"/>
              <a:t>A 10</a:t>
            </a:r>
            <a:r>
              <a:rPr lang="cs-CZ" dirty="0"/>
              <a:t> upraveno přechodné ustanovení - doplňuje se postup při kontrole existence pojištění před náběhem on-line systému.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20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C5F36-766D-4CC0-9F45-D64A775F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F18AC-EEC2-468F-BDC8-CE8A8E58C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 11</a:t>
            </a:r>
            <a:r>
              <a:rPr lang="cs-CZ" dirty="0"/>
              <a:t> Upravuje se účinnost na první den druhého kalendářního měsíce následujícího po dni vyhlášení a zachování půlročního období na přípravu on-line systému sdílení dat o existenci pojištění. </a:t>
            </a:r>
          </a:p>
          <a:p>
            <a:r>
              <a:rPr lang="cs-CZ" b="1" dirty="0"/>
              <a:t>A 12</a:t>
            </a:r>
            <a:r>
              <a:rPr lang="cs-CZ" dirty="0"/>
              <a:t> Doplňuje se k činnosti ČKP sdílení identifikátorů s penzijními společnostmi, aby mohly užívat údaje vedené v základních registrech. </a:t>
            </a:r>
          </a:p>
          <a:p>
            <a:r>
              <a:rPr lang="cs-CZ" b="1" dirty="0"/>
              <a:t>B</a:t>
            </a:r>
            <a:r>
              <a:rPr lang="cs-CZ" dirty="0"/>
              <a:t> Zpřesnění textu ve vztahu k regresním náhradám zdravotních pojišťoven </a:t>
            </a:r>
          </a:p>
          <a:p>
            <a:r>
              <a:rPr lang="cs-CZ" b="1" dirty="0"/>
              <a:t>C</a:t>
            </a:r>
            <a:r>
              <a:rPr lang="cs-CZ" dirty="0"/>
              <a:t> Zpřesnění textu, který stanoví okamžik vzniku členství v České kanceláři pojistitelů pro pojistitele z členských zemí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69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72386-398A-4CF0-A6A9-821D27B5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Žádosti pojišťoven u dopravních nehod</a:t>
            </a:r>
            <a:br>
              <a:rPr lang="cs-CZ" b="1" dirty="0"/>
            </a:br>
            <a:r>
              <a:rPr lang="cs-CZ" sz="2700" b="1" dirty="0"/>
              <a:t>Změny v § 129 odst. 1 zákona č. 277/2009 Sb., o pojišťovnictví </a:t>
            </a:r>
            <a:br>
              <a:rPr lang="cs-CZ" sz="2700" b="1" dirty="0"/>
            </a:br>
            <a:endParaRPr lang="cs-CZ" sz="27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F2C9E9-1EEC-4DAE-96F2-8454047C1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ZRUŠEN  </a:t>
            </a:r>
          </a:p>
          <a:p>
            <a:pPr marL="0" indent="0">
              <a:buNone/>
            </a:pPr>
            <a:r>
              <a:rPr lang="cs-CZ" dirty="0"/>
              <a:t>Při provozování neživotních pojištění, u kterých je povinnost uzavřít pojistnou smlouvu stanovena zákonem, má v řízení správním i soudním pojišťovna při šetření pojistné události </a:t>
            </a:r>
            <a:r>
              <a:rPr lang="cs-CZ" dirty="0">
                <a:solidFill>
                  <a:srgbClr val="FF0000"/>
                </a:solidFill>
              </a:rPr>
              <a:t>postavení účastníka řízení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NOVÝ</a:t>
            </a:r>
          </a:p>
          <a:p>
            <a:pPr marL="0" indent="0">
              <a:buNone/>
            </a:pPr>
            <a:r>
              <a:rPr lang="cs-CZ" dirty="0"/>
              <a:t>Orgán činný v trestním řízení nebo orgán příslušný k projednání přestupku nebo jednání, které má znaky přestupku, poskytne na </a:t>
            </a:r>
            <a:r>
              <a:rPr lang="cs-CZ" dirty="0">
                <a:solidFill>
                  <a:srgbClr val="FF0000"/>
                </a:solidFill>
              </a:rPr>
              <a:t>odůvodněnou</a:t>
            </a:r>
            <a:r>
              <a:rPr lang="cs-CZ" dirty="0"/>
              <a:t> žádost </a:t>
            </a:r>
            <a:r>
              <a:rPr lang="cs-CZ" dirty="0">
                <a:solidFill>
                  <a:srgbClr val="00B050"/>
                </a:solidFill>
              </a:rPr>
              <a:t>pojišťovně, která provozuje neživotní pojištění, u kterého je povinnost uzavřít pojistnou smlouvu stanovena zákonem</a:t>
            </a:r>
            <a:r>
              <a:rPr lang="cs-CZ" dirty="0"/>
              <a:t>, údaje </a:t>
            </a:r>
            <a:r>
              <a:rPr lang="cs-CZ" dirty="0">
                <a:solidFill>
                  <a:srgbClr val="FF0000"/>
                </a:solidFill>
              </a:rPr>
              <a:t>nezbytné</a:t>
            </a:r>
            <a:r>
              <a:rPr lang="cs-CZ" dirty="0"/>
              <a:t> pro šetření škodné události, popřípadě jí umožní nahlížet do spisu a pořizovat z něho kopie ve věci týkající se škodné události, není-li tím ohroženo trestní řízení, řízení o přestupku nebo řízení o jednání, které má znaky přestupku.</a:t>
            </a:r>
          </a:p>
        </p:txBody>
      </p:sp>
    </p:spTree>
    <p:extLst>
      <p:ext uri="{BB962C8B-B14F-4D97-AF65-F5344CB8AC3E}">
        <p14:creationId xmlns:p14="http://schemas.microsoft.com/office/powerpoint/2010/main" val="112948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C32FF-520C-4430-93C4-9F23B1A2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Žádosti pojišťoven u dopravních nehod</a:t>
            </a:r>
            <a:br>
              <a:rPr lang="cs-CZ" b="1" dirty="0"/>
            </a:br>
            <a:r>
              <a:rPr lang="cs-CZ" sz="2400" b="1" dirty="0"/>
              <a:t>Znění dle zákona č. 168/1999 Sb.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F1B11C-145B-4D3E-A116-7C7BB8DF4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§ 9 odst. 5</a:t>
            </a:r>
          </a:p>
          <a:p>
            <a:pPr marL="0" indent="0">
              <a:buNone/>
            </a:pPr>
            <a:r>
              <a:rPr lang="cs-CZ" dirty="0"/>
              <a:t>Není-li ohroženo řízení o trestném činu podle zvláštního právního předpisu</a:t>
            </a:r>
            <a:r>
              <a:rPr lang="cs-CZ" b="1" u="sng" baseline="30000" dirty="0">
                <a:hlinkClick r:id="rId2"/>
              </a:rPr>
              <a:t>16</a:t>
            </a:r>
            <a:r>
              <a:rPr lang="cs-CZ" b="1" u="sng" dirty="0">
                <a:hlinkClick r:id="rId2"/>
              </a:rPr>
              <a:t>)</a:t>
            </a:r>
            <a:r>
              <a:rPr lang="cs-CZ" dirty="0"/>
              <a:t> nebo projednávání přestupku, sděluje orgán činný v trestním řízení nebo orgán projednávající přestupek pojistiteli nebo Kanceláři údaje o dopravní nehodě v rozsahu podle zvláštního právního předpisu,</a:t>
            </a:r>
            <a:r>
              <a:rPr lang="cs-CZ" b="1" u="sng" baseline="30000" dirty="0">
                <a:hlinkClick r:id="rId3"/>
              </a:rPr>
              <a:t>16a</a:t>
            </a:r>
            <a:r>
              <a:rPr lang="cs-CZ" b="1" u="sng" dirty="0">
                <a:hlinkClick r:id="rId3"/>
              </a:rPr>
              <a:t>)</a:t>
            </a:r>
            <a:r>
              <a:rPr lang="cs-CZ" dirty="0"/>
              <a:t> popřípadě mu umožní nahlížet do spisu a pořizovat z něho výpisy ve věci týkající se škodné události.“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Odkaz </a:t>
            </a:r>
            <a:r>
              <a:rPr lang="cs-CZ" b="1" i="1" baseline="30000" dirty="0"/>
              <a:t>16a</a:t>
            </a:r>
            <a:r>
              <a:rPr lang="cs-CZ" b="1" i="1" dirty="0"/>
              <a:t>)</a:t>
            </a:r>
            <a:r>
              <a:rPr lang="cs-CZ" dirty="0"/>
              <a:t> § 123 odst. 2 zákona č. 361/2000 Sb.</a:t>
            </a:r>
          </a:p>
          <a:p>
            <a:pPr marL="0" indent="0">
              <a:buNone/>
            </a:pPr>
            <a:r>
              <a:rPr lang="cs-CZ" dirty="0"/>
              <a:t>Evidence dopravních nehod obsahuje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údaje o účastnících dopravní nehody,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údaje o vozidlech, která měla účast na dopravní nehodě,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údaje o místu a době dopravní nehody,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údaje o příčinách dopravní nehody.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55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308CF-F3DD-4B15-A21B-FB89FD27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Žádosti pojišťoven u dopravních nehod</a:t>
            </a:r>
            <a:br>
              <a:rPr lang="cs-CZ" b="1" dirty="0"/>
            </a:br>
            <a:r>
              <a:rPr lang="cs-CZ" sz="2700" b="1" dirty="0"/>
              <a:t>Znění dle zákona č. zákona č. 30/2024 Sb., o pojištění odpovědnosti z provozu vozidla</a:t>
            </a:r>
            <a:br>
              <a:rPr lang="cs-CZ" sz="2700" b="1" dirty="0"/>
            </a:br>
            <a:endParaRPr lang="cs-CZ" sz="27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B30578-741F-476B-8A51-53B11BD0F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31 odst. 2</a:t>
            </a:r>
          </a:p>
          <a:p>
            <a:pPr marL="0" indent="0">
              <a:buNone/>
            </a:pPr>
            <a:r>
              <a:rPr lang="cs-CZ" dirty="0"/>
              <a:t>Orgán činný v trestním řízení nebo orgán příslušný k projednání přestupku nebo jednání, které má znaky přestupku, poskytne </a:t>
            </a:r>
            <a:r>
              <a:rPr lang="cs-CZ" dirty="0">
                <a:solidFill>
                  <a:srgbClr val="00B050"/>
                </a:solidFill>
              </a:rPr>
              <a:t>Kanceláři </a:t>
            </a:r>
            <a:r>
              <a:rPr lang="cs-CZ" dirty="0"/>
              <a:t>na její </a:t>
            </a:r>
            <a:r>
              <a:rPr lang="cs-CZ" dirty="0">
                <a:solidFill>
                  <a:srgbClr val="FF0000"/>
                </a:solidFill>
              </a:rPr>
              <a:t>odůvodněnou</a:t>
            </a:r>
            <a:r>
              <a:rPr lang="cs-CZ" dirty="0"/>
              <a:t> žádost údaje </a:t>
            </a:r>
            <a:r>
              <a:rPr lang="cs-CZ" dirty="0">
                <a:solidFill>
                  <a:srgbClr val="FF0000"/>
                </a:solidFill>
              </a:rPr>
              <a:t>nezbytné </a:t>
            </a:r>
            <a:r>
              <a:rPr lang="cs-CZ" dirty="0"/>
              <a:t>pro šetření škodné události a umožní jí nahlížet do spisu a pořizovat z něho kopie ve věci týkající se škodné události, není-li tím ohroženo trestní řízení, řízení o přestupku nebo řízení o jednání, které má znaky přestupku.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Znění je v souladu se zněním zákona o pojišťovnictví, ale chybí pojišťovny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55240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6744</TotalTime>
  <Words>2167</Words>
  <Application>Microsoft Office PowerPoint</Application>
  <PresentationFormat>Širokoúhlá obrazovka</PresentationFormat>
  <Paragraphs>110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Fazeta</vt:lpstr>
      <vt:lpstr>Zákon o pojištění odpovědnosti z provozu vozidla z pohledu dopravně správních agend</vt:lpstr>
      <vt:lpstr>Hlavní změny, které návrh zákona přináší </vt:lpstr>
      <vt:lpstr>Prezentace aplikace PowerPoint</vt:lpstr>
      <vt:lpstr>Změny proti původnímu návrhu</vt:lpstr>
      <vt:lpstr>Prezentace aplikace PowerPoint</vt:lpstr>
      <vt:lpstr>Prezentace aplikace PowerPoint</vt:lpstr>
      <vt:lpstr>Žádosti pojišťoven u dopravních nehod Změny v § 129 odst. 1 zákona č. 277/2009 Sb., o pojišťovnictví  </vt:lpstr>
      <vt:lpstr>Žádosti pojišťoven u dopravních nehod Znění dle zákona č. 168/1999 Sb.</vt:lpstr>
      <vt:lpstr>Žádosti pojišťoven u dopravních nehod Znění dle zákona č. zákona č. 30/2024 Sb., o pojištění odpovědnosti z provozu vozidla </vt:lpstr>
      <vt:lpstr>Šetření pojistitele </vt:lpstr>
      <vt:lpstr>Přestupky</vt:lpstr>
      <vt:lpstr>Prezentace aplikace PowerPoint</vt:lpstr>
      <vt:lpstr>Rozšíření pojištění</vt:lpstr>
      <vt:lpstr>Změna zákona č. 361/2000 Sb., od 1. 10. 2024</vt:lpstr>
      <vt:lpstr>Prezentace aplikace PowerPoint</vt:lpstr>
      <vt:lpstr>Změny zákona č. 56/2001 Sb., od 1. 10. 2024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Zuzana Ožanová</dc:creator>
  <cp:lastModifiedBy>Ing. Zuzana Ožanová</cp:lastModifiedBy>
  <cp:revision>32</cp:revision>
  <dcterms:created xsi:type="dcterms:W3CDTF">2024-03-14T11:09:32Z</dcterms:created>
  <dcterms:modified xsi:type="dcterms:W3CDTF">2024-03-22T07:54:10Z</dcterms:modified>
</cp:coreProperties>
</file>